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5"/>
  </p:notesMasterIdLst>
  <p:sldIdLst>
    <p:sldId id="258" r:id="rId4"/>
    <p:sldId id="2823" r:id="rId6"/>
    <p:sldId id="2827" r:id="rId7"/>
    <p:sldId id="2838" r:id="rId8"/>
    <p:sldId id="2839" r:id="rId9"/>
    <p:sldId id="2840" r:id="rId10"/>
    <p:sldId id="2841" r:id="rId11"/>
    <p:sldId id="2844" r:id="rId12"/>
    <p:sldId id="2835" r:id="rId13"/>
    <p:sldId id="2847" r:id="rId14"/>
    <p:sldId id="2849" r:id="rId15"/>
    <p:sldId id="2850" r:id="rId16"/>
    <p:sldId id="2851" r:id="rId17"/>
    <p:sldId id="2846" r:id="rId18"/>
    <p:sldId id="2853" r:id="rId19"/>
    <p:sldId id="2854" r:id="rId20"/>
    <p:sldId id="2855" r:id="rId21"/>
    <p:sldId id="2836" r:id="rId22"/>
    <p:sldId id="2865" r:id="rId23"/>
    <p:sldId id="2866" r:id="rId24"/>
    <p:sldId id="2867" r:id="rId25"/>
    <p:sldId id="2868" r:id="rId26"/>
    <p:sldId id="2869" r:id="rId27"/>
    <p:sldId id="2837" r:id="rId28"/>
    <p:sldId id="2870" r:id="rId29"/>
    <p:sldId id="2871" r:id="rId30"/>
    <p:sldId id="2828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icat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7CC"/>
    <a:srgbClr val="F7F8FC"/>
    <a:srgbClr val="A4C7FD"/>
    <a:srgbClr val="46B7F4"/>
    <a:srgbClr val="4272BB"/>
    <a:srgbClr val="2B2B2B"/>
    <a:srgbClr val="478ED6"/>
    <a:srgbClr val="489AE0"/>
    <a:srgbClr val="3D5CA6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50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21:38:24.563" idx="1">
    <p:pos x="10" y="10"/>
    <p:text>由低到高的级联设计（cascaded design）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2FE30-D1CB-4640-A759-810F00360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435C-6EC0-481B-A838-74E1A0E375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F8842C-CD7E-4B02-818D-3B3BCD1E69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在图6的第一行，我们提供了对Baseline方法Mask R-CNN的初始mask预测和Transfiner在不同四叉树深度下的定性对比。随着四叉树变深，我们发现Transfiner的mask预测也逐渐精细化，并能更准确地分割物体边缘细节，特别是鸟的足部区域。在图5的第二行，我们可视化了随机选取的4个节点（红色标识）在进行预测的注意力分布。从节点R1来看，注意力稀疏分布，并集中在其周边具有较高外观相似度的区域，在注意力视图可以看到明显的鸟背部区域的前后景区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此外，我们还提供了Transfiner与已有的实例分割SOTA方法在COCO，Cityscapes和BDD100k上的可视化结果比较。Transfiner预测结果比已有的方法具有更高的精度和质量。以图 7 中的第三行为例，SOLQ 和Mask R-CNN 仅在高频区域（长颈鹿的头部和脚部区域）提供了非常粗略的mask预测（分辨率大小28×28)。虽然PointRend 采用了224×224的大输出尺寸，但依然无法正确分割出长颈鹿左腿间的缝隙。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此外，我们还提供了Transfiner与已有的实例分割SOTA方法在COCO，Cityscapes和BDD100k上的可视化结果比较。Transfiner预测结果比已有的方法具有更高的精度和质量。以图 7 中的第三行为例，SOLQ 和Mask R-CNN 仅在高频区域（长颈鹿的头部和脚部区域）提供了非常粗略的mask预测（分辨率大小28×28)。虽然PointRend 采用了224×224的大输出尺寸，但依然无法正确分割出长颈鹿左腿间的缝隙。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此外，在下表中我们还提供了Mask Transfiner在三个大型的实例分割数据集上的定量结果比较，Mask Transfiner的性能优于已有的二阶段（two-stage）和基于Instance Query的实例分割模型。例如在 COCO 上，Transfiner 在不同的backbone和检测器类型下均有明显的性能提升，使用 R101-FPN 和 Faster R-CNN 的性能超过 RefineMask 和 BCNet 1.8 Boundary AP 和 2.5 Boundary AP，在使用R50-FPN和Query-Based检测器超过QueryInst算法 3.1 Boundary AP。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此外，在下表中我们还提供了Mask Transfiner在三个大型的实例分割数据集上的定量结果比较，Mask Transfiner的性能优于已有的二阶段（two-stage）和基于Instance Query的实例分割模型。例如在 COCO 上，Transfiner 在不同的backbone和检测器类型下均有明显的性能提升，使用 R101-FPN 和 Faster R-CNN 的性能超过 RefineMask 和 BCNet 1.8 Boundary AP 和 2.5 Boundary AP，在使用R50-FPN和Query-Based检测器超过QueryInst算法 3.1 Boundary AP。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1. 我们首次提出了信息损失区域（Incoherent regions) 的概念及相应检测机制，避免了整图上的大计算量。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在这一区域的基础上，我们构造了一个四叉树结构的transfomer，将不同尺度空间下离散分布的特征点转为输入同一序列，并使用transformer对序列进行全局推理和预测，取得了大幅度的性能提升。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F8842C-CD7E-4B02-818D-3B3BCD1E69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F8842C-CD7E-4B02-818D-3B3BCD1E69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实例分割的边缘错误很多是空间分辨率过低产生的，例如对物体标注mask的下采样、过小的RoI池化、和基于PCA/DCT的系数压缩等。这些分割方法把低分辨率特征作为输入，由于丢失了高分辨率图上的物体细节，使准确地分割物体细节非常困难。为了解决这个问题，同时减少高分辨率带来的计算负担，我们提出了信息损失区域(Incoherent Regions)，即计算物体Mask由于空间分辨率降低而信息损失的区域。如图 3 所示，我们首先对GT Mask标注Xm进行下采样，模拟mask压缩而导致的信息丢失，再将被压缩过的mask做上采样重建，并对重建前后的mask信息损失的区域计算残差。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图4是GT物体mask生成incoherent mask的结果，如中间的列，可以看到incoherent region覆盖了鸟/长颈鹿的腿部及人的手指等细节区域。</a:t>
            </a:r>
            <a:endParaRPr lang="zh-CN" altLang="en-US"/>
          </a:p>
          <a:p>
            <a:r>
              <a:rPr lang="zh-CN" altLang="en-US"/>
              <a:t>在表 1 中，我们对信息损失区域进行了实验分析，发现很大部分分割误差集中在这些区域。它仅占物体对应的边界框区域面积的14%，却占所有错误预测像素点的43%。在信息损失区域中，coarse mask预测的精度仅为56%。通过进一步的oracle实验，我们发现如果把这部分损失区域用GT的像素label填充，分割性能可以在COCO上从35.5提升到51.0。这说明信息损失区域对最终分割的性能非常关键。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Transfiner构造了一个由不同层级信息损失节点构成的四叉树。这些节点都来自于RoI金字塔，但因为层级区别而特征粒度不同。四叉树的结构如图5的 Point Quadtree部分所示，来自低层级的RoI特征（如分辨率28×28）的信息损失节点在其相邻的更高层的RoI中（如分辨率56×56）中有四个对应子节点。为了减少计算量，我们只将预测为损失节点的像素点向上层进一步分解，并把树的最大深度设为3。更为具体地，我们把从最低层级（28x28）检测到的信息损失点作为根节点，从上到下递归扩展四个子象限点，构建了一个多层次的四叉树。在更高层的特征图上选取子象限点，是因为大尺度特征具有更高的分辨率和更多的物体局部细节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如图5右侧，为了检测RoI金字塔上的不同层级上信息损失节点，Transfiner先将最低层的RoI特征（28x28）和初始的物体mask预测作为输入，采用一个简单的全卷积网络（四个3×3 卷积）预测四叉树的根节点。每个根结点会分解到临近更高RoI层对应的4个子节点，例如从RoI大小28x28延伸到56x56。对于高层的RoI特征，Transfiner对上一层损失区域检测的mask做上采样后与RoI特征拼接，并使用单个1×1卷积层预测更精细的信息损失节点，以保持检测模块的轻量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如图5,Backbone网络和FPN首先对输入图片提取多层次深度特征（从 P2到P5），并在此基础上构造了一个RoI特征金字塔，以由粗到细的方式进行实例分割。具体地，Transfiner首先预测物体检测框并输出粗糙的mask，然后在FPN的三个层级提取特征来构建RoI金字塔，其中RoI大小依次递增为 {28, 56, 112}。我们仅选取四叉树的三个层级信息损失点作为无序序列输入，形状为 C × N，其中 N 是节点总数，C 是特征通道维度。值得注意的是，由于信息损失区域高度稀疏，N &lt;&lt; HW。不同于已有算法，Transfiner不是根据物体大小只选取单层FPN 特征，而是将跨 RoI 金字塔上多层且稀疏分布的信息损失点作为输入，并预测每个点相应的分割标签。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如图5,Backbone网络和FPN首先对输入图片提取多层次深度特征（从 P2到P5），并在此基础上构造了一个RoI特征金字塔，以由粗到细的方式进行实例分割。具体地，Transfiner首先预测物体检测框并输出粗糙的mask，然后在FPN的三个层级提取特征来构建RoI金字塔，其中RoI大小依次递增为 {28, 56, 112}。我们仅选取四叉树的三个层级信息损失点作为无序序列输入，形状为 C × N，其中 N 是节点总数，C 是特征通道维度。值得注意的是，由于信息损失区域高度稀疏，N &lt;&lt; HW。不同于已有算法，Transfiner不是根据物体大小只选取单层FPN 特征，而是将跨 RoI 金字塔上多层且稀疏分布的信息损失点作为输入，并预测每个点相应的分割标签。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四叉树节点经编码器编码后，为了建模点之间的关联，序列编码器(Sequence Encoder)中的多头注意力模块会对输入序列进行点之间的特征融合及更新。相较于MLP，Transformer可以执行序列上的全局跨尺度推理。序列编码器的每一层都由多头自注意力模块和全连接的前馈网络（FFN）组成。为了给输入序列补充足够的前景和背景信息，我们还将RoI金字塔中最低层大小为14x14的196个特征点输入。与标准Transformer解码器不同，Transfiner 的像素解码器(Pixel Decoder)是一个简单的两层 MLP，不具有多头注意力模块。它对树中每个节点的输出查询进行解码，以预测最终的实例标签。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835400" y="0"/>
            <a:ext cx="4521200" cy="182880"/>
          </a:xfrm>
          <a:prstGeom prst="rect">
            <a:avLst/>
          </a:prstGeom>
          <a:solidFill>
            <a:srgbClr val="2B7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"/>
            <a:ext cx="12192000" cy="5079999"/>
          </a:xfrm>
          <a:prstGeom prst="rect">
            <a:avLst/>
          </a:prstGeom>
          <a:blipFill dpi="0" rotWithShape="1">
            <a:blip r:embed="rId3">
              <a:alphaModFix amt="9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835400" y="0"/>
            <a:ext cx="4521200" cy="182880"/>
          </a:xfrm>
          <a:prstGeom prst="rect">
            <a:avLst/>
          </a:prstGeom>
          <a:solidFill>
            <a:srgbClr val="2B7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"/>
            <a:ext cx="12192000" cy="5079999"/>
          </a:xfrm>
          <a:prstGeom prst="rect">
            <a:avLst/>
          </a:prstGeom>
          <a:blipFill dpi="0" rotWithShape="1">
            <a:blip r:embed="rId3">
              <a:alphaModFix amt="9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.xml"/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.xml"/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4.xml"/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5.xml"/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6.xml"/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7.xml"/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8.xml"/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7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9.xml"/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0.xml"/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1.xml"/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2.xml"/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3.xml"/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4.xml"/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2" Type="http://schemas.openxmlformats.org/officeDocument/2006/relationships/slideLayout" Target="../slideLayouts/slideLayout4.xml"/><Relationship Id="rId21" Type="http://schemas.openxmlformats.org/officeDocument/2006/relationships/image" Target="../media/image7.png"/><Relationship Id="rId20" Type="http://schemas.openxmlformats.org/officeDocument/2006/relationships/tags" Target="../tags/tag37.xml"/><Relationship Id="rId2" Type="http://schemas.openxmlformats.org/officeDocument/2006/relationships/tags" Target="../tags/tag1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430000" y="4370791"/>
            <a:ext cx="1332000" cy="13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224332" y="1223410"/>
            <a:ext cx="5743334" cy="67828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76420" y="1299210"/>
            <a:ext cx="34391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CVPR 2022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8815" y="1755775"/>
            <a:ext cx="11177270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基于Transformer的高质量实例分割方法Mask Transfiner</a:t>
            </a:r>
            <a:endParaRPr lang="zh-CN" altLang="en-US" sz="4400" b="1" kern="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36224" y="5994793"/>
            <a:ext cx="1040130" cy="437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kumimoji="0" lang="en-US" altLang="zh-CN" sz="15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endParaRPr kumimoji="0" lang="en-US" altLang="zh-CN" sz="1500" b="1" i="0" u="none" strike="noStrike" kern="0" cap="none" spc="0" normalizeH="0" baseline="0" noProof="0" dirty="0">
              <a:ln>
                <a:noFill/>
              </a:ln>
              <a:solidFill>
                <a:srgbClr val="233A8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11080" y="6392545"/>
            <a:ext cx="22180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计算机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2103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张辰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菁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33A8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538000" y="4484265"/>
            <a:ext cx="1116000" cy="111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29"/>
          <a:stretch>
            <a:fillRect/>
          </a:stretch>
        </p:blipFill>
        <p:spPr>
          <a:xfrm>
            <a:off x="5689646" y="4634082"/>
            <a:ext cx="812708" cy="798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543242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项目主页: https://www.vis.xyz/pub/transfiner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代码及模型: https://github.com/SysCV/transfiner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论文: https://arxiv.org/abs/2111.13673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0285" y="3940810"/>
            <a:ext cx="11118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Lei Ke, Martin Danelljan, Xia Li, Yu-Wing Tai, Chi-Keung Tang, Fisher Yu</a:t>
            </a:r>
            <a:endParaRPr lang="zh-CN" altLang="en-US" b="1" kern="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531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441559" y="2916597"/>
            <a:ext cx="11310152" cy="3377671"/>
          </a:xfrm>
          <a:prstGeom prst="roundRect">
            <a:avLst>
              <a:gd name="adj" fmla="val 3715"/>
            </a:avLst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79048" y="989750"/>
            <a:ext cx="10833903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算法框架</a:t>
            </a:r>
            <a:endParaRPr kumimoji="0" lang="zh-CN" altLang="en-US" sz="2800" b="1" i="0" u="none" strike="noStrike" kern="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080631" y="3525415"/>
            <a:ext cx="2155156" cy="2512695"/>
            <a:chOff x="803609" y="4024772"/>
            <a:chExt cx="2155156" cy="2512695"/>
          </a:xfrm>
        </p:grpSpPr>
        <p:sp>
          <p:nvSpPr>
            <p:cNvPr id="18" name="Text Box 17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03609" y="4024772"/>
              <a:ext cx="2155156" cy="82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48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en-US" altLang="zh-CN" sz="4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971249" y="4969017"/>
              <a:ext cx="1819910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信息损失区域</a:t>
              </a:r>
              <a:endPara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4"/>
            </p:custDataLst>
          </p:nvPr>
        </p:nvGrpSpPr>
        <p:grpSpPr>
          <a:xfrm rot="0">
            <a:off x="6330950" y="3525520"/>
            <a:ext cx="2155190" cy="1774190"/>
            <a:chOff x="803609" y="3478061"/>
            <a:chExt cx="2155156" cy="1774090"/>
          </a:xfrm>
        </p:grpSpPr>
        <p:sp>
          <p:nvSpPr>
            <p:cNvPr id="29" name="Text Box 17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03609" y="3478061"/>
              <a:ext cx="2155156" cy="829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48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6"/>
              </p:custDataLst>
            </p:nvPr>
          </p:nvSpPr>
          <p:spPr>
            <a:xfrm>
              <a:off x="900763" y="4422253"/>
              <a:ext cx="1961484" cy="829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特征提取</a:t>
              </a:r>
              <a:endPara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7"/>
            </p:custDataLst>
          </p:nvPr>
        </p:nvGrpSpPr>
        <p:grpSpPr>
          <a:xfrm rot="0">
            <a:off x="3705860" y="3525520"/>
            <a:ext cx="2272030" cy="2512695"/>
            <a:chOff x="803609" y="3495205"/>
            <a:chExt cx="2271994" cy="2512553"/>
          </a:xfrm>
        </p:grpSpPr>
        <p:sp>
          <p:nvSpPr>
            <p:cNvPr id="23" name="Text Box 1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03609" y="3495205"/>
              <a:ext cx="2155156" cy="829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48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879808" y="4439397"/>
              <a:ext cx="2195795" cy="1568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四叉树的构造</a:t>
              </a:r>
              <a:endPara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0"/>
            </p:custDataLst>
          </p:nvPr>
        </p:nvGrpSpPr>
        <p:grpSpPr>
          <a:xfrm rot="0">
            <a:off x="8956040" y="3525520"/>
            <a:ext cx="2155190" cy="2512819"/>
            <a:chOff x="803609" y="3478061"/>
            <a:chExt cx="2155156" cy="2512677"/>
          </a:xfrm>
        </p:grpSpPr>
        <p:sp>
          <p:nvSpPr>
            <p:cNvPr id="33" name="Text Box 17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03609" y="3478061"/>
              <a:ext cx="2155156" cy="829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48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2"/>
              </p:custDataLst>
            </p:nvPr>
          </p:nvSpPr>
          <p:spPr>
            <a:xfrm>
              <a:off x="997595" y="4422377"/>
              <a:ext cx="1767185" cy="1568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FontTx/>
                <a:defRPr/>
              </a:pPr>
              <a:r>
                <a:rPr lang="en-US" altLang="zh-CN" sz="3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编码和解码</a:t>
              </a:r>
              <a:endPara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算法框架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0245" y="756285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信息损失区域(Incoherent Regions)的定义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9235" y="5606415"/>
            <a:ext cx="63398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</a:t>
            </a:r>
            <a:r>
              <a:rPr lang="zh-CN" altLang="en-US"/>
              <a:t>从信息压缩损失的角度定义Incoherent Regions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8880" y="1338580"/>
            <a:ext cx="1275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>
                <a:sym typeface="+mn-ea"/>
              </a:rPr>
              <a:t>下采样</a:t>
            </a:r>
            <a:endParaRPr sz="2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86950" y="2034540"/>
            <a:ext cx="1679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>
                <a:sym typeface="+mn-ea"/>
              </a:rPr>
              <a:t>采样重建</a:t>
            </a:r>
            <a:endParaRPr sz="24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86950" y="2730500"/>
            <a:ext cx="1691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>
                <a:sym typeface="+mn-ea"/>
              </a:rPr>
              <a:t>计算残差</a:t>
            </a:r>
            <a:endParaRPr sz="2400">
              <a:sym typeface="+mn-ea"/>
            </a:endParaRPr>
          </a:p>
        </p:txBody>
      </p:sp>
      <p:cxnSp>
        <p:nvCxnSpPr>
          <p:cNvPr id="11" name="直接箭头连接符 10"/>
          <p:cNvCxnSpPr>
            <a:stCxn id="6" idx="2"/>
            <a:endCxn id="7" idx="0"/>
          </p:cNvCxnSpPr>
          <p:nvPr/>
        </p:nvCxnSpPr>
        <p:spPr>
          <a:xfrm>
            <a:off x="10727055" y="1798955"/>
            <a:ext cx="0" cy="235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7" idx="2"/>
            <a:endCxn id="9" idx="0"/>
          </p:cNvCxnSpPr>
          <p:nvPr/>
        </p:nvCxnSpPr>
        <p:spPr>
          <a:xfrm>
            <a:off x="10727055" y="2494915"/>
            <a:ext cx="5715" cy="235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0" y="1170305"/>
            <a:ext cx="7999730" cy="4372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算法框架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0245" y="756285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信息损失区域(Incoherent Regions)的定义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265" y="1155065"/>
            <a:ext cx="10238105" cy="39909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115" y="5188585"/>
            <a:ext cx="6454775" cy="16370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77265" y="5444490"/>
            <a:ext cx="2971165" cy="1137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solidFill>
                  <a:srgbClr val="FF0000"/>
                </a:solidFill>
              </a:rPr>
              <a:t>信息损失区域</a:t>
            </a:r>
            <a:r>
              <a:rPr lang="zh-CN" altLang="en-US" sz="2400"/>
              <a:t>对最终分割的性能非常关键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2315210" y="4820920"/>
            <a:ext cx="955675" cy="314960"/>
          </a:xfrm>
          <a:prstGeom prst="rect">
            <a:avLst/>
          </a:prstGeom>
          <a:solidFill>
            <a:schemeClr val="bg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69255" y="6510655"/>
            <a:ext cx="955675" cy="314960"/>
          </a:xfrm>
          <a:prstGeom prst="rect">
            <a:avLst/>
          </a:prstGeom>
          <a:solidFill>
            <a:schemeClr val="bg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794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算法框架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0245" y="698500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四叉树的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构造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9900" y="5907405"/>
            <a:ext cx="2971165" cy="1137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/>
              <a:t>Point Quadtree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864100" y="6344920"/>
            <a:ext cx="4341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上到下递归扩展四个子象限点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64100" y="59074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预测为</a:t>
            </a:r>
            <a:r>
              <a:rPr lang="zh-CN" altLang="en-US">
                <a:solidFill>
                  <a:srgbClr val="FF0000"/>
                </a:solidFill>
              </a:rPr>
              <a:t>损失节点</a:t>
            </a:r>
            <a:r>
              <a:rPr lang="zh-CN" altLang="en-US"/>
              <a:t>的像素点向上层进一步分解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025" y="1043305"/>
            <a:ext cx="11054715" cy="4677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算法框架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0245" y="756285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信息损失区域的检测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43680" y="6174105"/>
            <a:ext cx="4231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由低到高的级联设计（cascaded design）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805" y="1155065"/>
            <a:ext cx="11198225" cy="4739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算法框架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0245" y="756285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特征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提取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31720" y="6102350"/>
            <a:ext cx="4231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Backbone网络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5494655" y="6002655"/>
            <a:ext cx="4231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提取多层次深度特征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94655" y="6370955"/>
            <a:ext cx="4231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构造RoI特征金字塔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805" y="1155065"/>
            <a:ext cx="11198225" cy="4739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算法框架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956165" y="449961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0245" y="756285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节点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编码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8855" y="1316990"/>
            <a:ext cx="4231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四种不同的信息线索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322705" y="2032000"/>
            <a:ext cx="4231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1.</a:t>
            </a:r>
            <a:r>
              <a:rPr lang="zh-CN" altLang="en-US" sz="2800"/>
              <a:t>FPN 金字塔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322705" y="2635250"/>
            <a:ext cx="4231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800"/>
              <a:t>2.初始检测器的粗略掩码</a:t>
            </a:r>
            <a:endParaRPr lang="en-US" altLang="zh-CN" sz="2800"/>
          </a:p>
        </p:txBody>
      </p:sp>
      <p:sp>
        <p:nvSpPr>
          <p:cNvPr id="9" name="文本框 8"/>
          <p:cNvSpPr txBox="1"/>
          <p:nvPr/>
        </p:nvSpPr>
        <p:spPr>
          <a:xfrm>
            <a:off x="1322705" y="3238500"/>
            <a:ext cx="4231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3.相对位置编码</a:t>
            </a:r>
            <a:endParaRPr lang="en-US" altLang="zh-CN" sz="2800"/>
          </a:p>
        </p:txBody>
      </p:sp>
      <p:sp>
        <p:nvSpPr>
          <p:cNvPr id="10" name="文本框 9"/>
          <p:cNvSpPr txBox="1"/>
          <p:nvPr/>
        </p:nvSpPr>
        <p:spPr>
          <a:xfrm>
            <a:off x="1322705" y="3884295"/>
            <a:ext cx="50958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4.每个节点的周围临近点信息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7504430" y="2038350"/>
            <a:ext cx="4231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/>
              <a:t>细粒度深度特征</a:t>
            </a:r>
            <a:endParaRPr sz="2800"/>
          </a:p>
        </p:txBody>
      </p:sp>
      <p:sp>
        <p:nvSpPr>
          <p:cNvPr id="13" name="文本框 12"/>
          <p:cNvSpPr txBox="1"/>
          <p:nvPr/>
        </p:nvSpPr>
        <p:spPr>
          <a:xfrm>
            <a:off x="7504430" y="2641600"/>
            <a:ext cx="4231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/>
              <a:t>高层的语义信息</a:t>
            </a:r>
            <a:endParaRPr sz="2800"/>
          </a:p>
        </p:txBody>
      </p:sp>
      <p:sp>
        <p:nvSpPr>
          <p:cNvPr id="14" name="文本框 13"/>
          <p:cNvSpPr txBox="1"/>
          <p:nvPr/>
        </p:nvSpPr>
        <p:spPr>
          <a:xfrm>
            <a:off x="7504430" y="3244850"/>
            <a:ext cx="4231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/>
              <a:t>距离相关性</a:t>
            </a:r>
            <a:endParaRPr sz="2800"/>
          </a:p>
        </p:txBody>
      </p:sp>
      <p:sp>
        <p:nvSpPr>
          <p:cNvPr id="15" name="文本框 14"/>
          <p:cNvSpPr txBox="1"/>
          <p:nvPr/>
        </p:nvSpPr>
        <p:spPr>
          <a:xfrm>
            <a:off x="7504430" y="3890645"/>
            <a:ext cx="4231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/>
              <a:t>局部细节</a:t>
            </a:r>
            <a:endParaRPr sz="2800"/>
          </a:p>
        </p:txBody>
      </p:sp>
      <p:sp>
        <p:nvSpPr>
          <p:cNvPr id="17" name="右箭头 16"/>
          <p:cNvSpPr/>
          <p:nvPr/>
        </p:nvSpPr>
        <p:spPr>
          <a:xfrm>
            <a:off x="6153785" y="2124710"/>
            <a:ext cx="631190" cy="3689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6153785" y="2711450"/>
            <a:ext cx="631190" cy="3689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6153785" y="3298190"/>
            <a:ext cx="631190" cy="3689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6153785" y="3960495"/>
            <a:ext cx="631190" cy="3689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55" y="4501515"/>
            <a:ext cx="5335270" cy="2258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算法框架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0245" y="756285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序列编码和像素解码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0880" y="4768215"/>
            <a:ext cx="5158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序列编码器(Sequence Encoder)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690880" y="5290185"/>
            <a:ext cx="5158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像素解码器(Pixel Decoder)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646420" y="4860290"/>
            <a:ext cx="5158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多头自注意力模块和全连接的前馈网络（FFN）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46420" y="5326380"/>
            <a:ext cx="5158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简单的两层 MLP</a:t>
            </a:r>
            <a:endParaRPr lang="zh-CN" altLang="en-US"/>
          </a:p>
        </p:txBody>
      </p:sp>
      <p:pic>
        <p:nvPicPr>
          <p:cNvPr id="13" name="图片 12" descr="transfiner-bann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635" y="1151255"/>
            <a:ext cx="7110730" cy="3555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/>
          <a:stretch>
            <a:fillRect/>
          </a:stretch>
        </p:blipFill>
        <p:spPr>
          <a:xfrm flipH="1">
            <a:off x="0" y="2529840"/>
            <a:ext cx="5516880" cy="1717040"/>
          </a:xfrm>
          <a:custGeom>
            <a:avLst/>
            <a:gdLst>
              <a:gd name="connsiteX0" fmla="*/ 0 w 10274591"/>
              <a:gd name="connsiteY0" fmla="*/ 0 h 3835400"/>
              <a:gd name="connsiteX1" fmla="*/ 10274591 w 10274591"/>
              <a:gd name="connsiteY1" fmla="*/ 0 h 3835400"/>
              <a:gd name="connsiteX2" fmla="*/ 10274591 w 10274591"/>
              <a:gd name="connsiteY2" fmla="*/ 3835400 h 3835400"/>
              <a:gd name="connsiteX3" fmla="*/ 0 w 10274591"/>
              <a:gd name="connsiteY3" fmla="*/ 3835400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4591" h="3835400">
                <a:moveTo>
                  <a:pt x="0" y="0"/>
                </a:moveTo>
                <a:lnTo>
                  <a:pt x="10274591" y="0"/>
                </a:lnTo>
                <a:lnTo>
                  <a:pt x="10274591" y="3835400"/>
                </a:lnTo>
                <a:lnTo>
                  <a:pt x="0" y="3835400"/>
                </a:lnTo>
                <a:close/>
              </a:path>
            </a:pathLst>
          </a:custGeom>
        </p:spPr>
      </p:pic>
      <p:grpSp>
        <p:nvGrpSpPr>
          <p:cNvPr id="16" name="组合 15"/>
          <p:cNvGrpSpPr/>
          <p:nvPr/>
        </p:nvGrpSpPr>
        <p:grpSpPr>
          <a:xfrm>
            <a:off x="0" y="2529840"/>
            <a:ext cx="12192000" cy="1757680"/>
            <a:chOff x="0" y="2529840"/>
            <a:chExt cx="12192000" cy="1757680"/>
          </a:xfrm>
          <a:blipFill>
            <a:blip r:embed="rId2">
              <a:alphaModFix amt="86000"/>
            </a:blip>
            <a:stretch>
              <a:fillRect r="-33000"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0" y="2529840"/>
              <a:ext cx="5516880" cy="1717040"/>
            </a:xfrm>
            <a:prstGeom prst="rect">
              <a:avLst/>
            </a:prstGeom>
            <a:gradFill>
              <a:gsLst>
                <a:gs pos="0">
                  <a:srgbClr val="0070C0">
                    <a:alpha val="54000"/>
                  </a:srgbClr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348720" y="2529840"/>
              <a:ext cx="843280" cy="175768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630066" y="3046551"/>
            <a:ext cx="381762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zh-CN" altLang="en-US" sz="7200" b="1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98235" y="2928620"/>
            <a:ext cx="4607560" cy="3138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实验与对比</a:t>
            </a:r>
            <a:endParaRPr lang="zh-CN" altLang="en-US" sz="6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</a:t>
            </a: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与对比</a:t>
            </a:r>
            <a:endParaRPr lang="zh-CN" altLang="en-US" sz="3600" b="1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0245" y="756285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可视化结果比较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92935" y="5606415"/>
            <a:ext cx="51587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mask预测逐渐精细化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1960245" y="6120130"/>
            <a:ext cx="51587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准确地分割物体边缘细节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5663565" y="56064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明显的鸟背部区域的前后景区分</a:t>
            </a:r>
            <a:endParaRPr lang="zh-CN" altLang="en-US" sz="20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945" y="1300480"/>
            <a:ext cx="9008110" cy="401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4793942" cy="6858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1"/>
            <a:ext cx="4793942" cy="6857999"/>
          </a:xfrm>
          <a:prstGeom prst="rect">
            <a:avLst/>
          </a:prstGeom>
          <a:blipFill dpi="0" rotWithShape="1">
            <a:blip r:embed="rId2">
              <a:alphaModFix amt="86000"/>
            </a:blip>
            <a:srcRect/>
            <a:stretch>
              <a:fillRect l="-52412" r="-1425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8304" y="1569098"/>
            <a:ext cx="3455808" cy="3408168"/>
            <a:chOff x="-9050" y="2167639"/>
            <a:chExt cx="3455808" cy="3408168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734486" y="2167639"/>
              <a:ext cx="2487741" cy="2288124"/>
              <a:chOff x="8374817" y="3976831"/>
              <a:chExt cx="719115" cy="661413"/>
            </a:xfrm>
            <a:grpFill/>
          </p:grpSpPr>
          <p:sp>
            <p:nvSpPr>
              <p:cNvPr id="6" name="Freeform 44"/>
              <p:cNvSpPr/>
              <p:nvPr/>
            </p:nvSpPr>
            <p:spPr bwMode="auto">
              <a:xfrm>
                <a:off x="9018919" y="4072040"/>
                <a:ext cx="75013" cy="68522"/>
              </a:xfrm>
              <a:custGeom>
                <a:avLst/>
                <a:gdLst>
                  <a:gd name="T0" fmla="*/ 28 w 44"/>
                  <a:gd name="T1" fmla="*/ 11 h 40"/>
                  <a:gd name="T2" fmla="*/ 0 w 44"/>
                  <a:gd name="T3" fmla="*/ 18 h 40"/>
                  <a:gd name="T4" fmla="*/ 31 w 44"/>
                  <a:gd name="T5" fmla="*/ 40 h 40"/>
                  <a:gd name="T6" fmla="*/ 28 w 44"/>
                  <a:gd name="T7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40">
                    <a:moveTo>
                      <a:pt x="28" y="11"/>
                    </a:moveTo>
                    <a:cubicBezTo>
                      <a:pt x="13" y="0"/>
                      <a:pt x="0" y="18"/>
                      <a:pt x="0" y="18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1" y="40"/>
                      <a:pt x="44" y="22"/>
                      <a:pt x="2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" name="Freeform 45"/>
              <p:cNvSpPr/>
              <p:nvPr/>
            </p:nvSpPr>
            <p:spPr bwMode="auto">
              <a:xfrm>
                <a:off x="8831387" y="4116759"/>
                <a:ext cx="230088" cy="284184"/>
              </a:xfrm>
              <a:custGeom>
                <a:avLst/>
                <a:gdLst>
                  <a:gd name="T0" fmla="*/ 187 w 319"/>
                  <a:gd name="T1" fmla="*/ 85 h 394"/>
                  <a:gd name="T2" fmla="*/ 156 w 319"/>
                  <a:gd name="T3" fmla="*/ 125 h 394"/>
                  <a:gd name="T4" fmla="*/ 104 w 319"/>
                  <a:gd name="T5" fmla="*/ 198 h 394"/>
                  <a:gd name="T6" fmla="*/ 0 w 319"/>
                  <a:gd name="T7" fmla="*/ 342 h 394"/>
                  <a:gd name="T8" fmla="*/ 74 w 319"/>
                  <a:gd name="T9" fmla="*/ 394 h 394"/>
                  <a:gd name="T10" fmla="*/ 104 w 319"/>
                  <a:gd name="T11" fmla="*/ 352 h 394"/>
                  <a:gd name="T12" fmla="*/ 130 w 319"/>
                  <a:gd name="T13" fmla="*/ 314 h 394"/>
                  <a:gd name="T14" fmla="*/ 156 w 319"/>
                  <a:gd name="T15" fmla="*/ 276 h 394"/>
                  <a:gd name="T16" fmla="*/ 319 w 319"/>
                  <a:gd name="T17" fmla="*/ 52 h 394"/>
                  <a:gd name="T18" fmla="*/ 248 w 319"/>
                  <a:gd name="T19" fmla="*/ 0 h 394"/>
                  <a:gd name="T20" fmla="*/ 187 w 319"/>
                  <a:gd name="T21" fmla="*/ 85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394">
                    <a:moveTo>
                      <a:pt x="187" y="85"/>
                    </a:moveTo>
                    <a:lnTo>
                      <a:pt x="156" y="125"/>
                    </a:lnTo>
                    <a:lnTo>
                      <a:pt x="104" y="198"/>
                    </a:lnTo>
                    <a:lnTo>
                      <a:pt x="0" y="342"/>
                    </a:lnTo>
                    <a:lnTo>
                      <a:pt x="74" y="394"/>
                    </a:lnTo>
                    <a:lnTo>
                      <a:pt x="104" y="352"/>
                    </a:lnTo>
                    <a:lnTo>
                      <a:pt x="130" y="314"/>
                    </a:lnTo>
                    <a:lnTo>
                      <a:pt x="156" y="276"/>
                    </a:lnTo>
                    <a:lnTo>
                      <a:pt x="319" y="52"/>
                    </a:lnTo>
                    <a:lnTo>
                      <a:pt x="248" y="0"/>
                    </a:lnTo>
                    <a:lnTo>
                      <a:pt x="187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" name="Freeform 46"/>
              <p:cNvSpPr/>
              <p:nvPr/>
            </p:nvSpPr>
            <p:spPr bwMode="auto">
              <a:xfrm>
                <a:off x="8374817" y="3976831"/>
                <a:ext cx="569090" cy="661413"/>
              </a:xfrm>
              <a:custGeom>
                <a:avLst/>
                <a:gdLst>
                  <a:gd name="T0" fmla="*/ 312 w 334"/>
                  <a:gd name="T1" fmla="*/ 348 h 388"/>
                  <a:gd name="T2" fmla="*/ 293 w 334"/>
                  <a:gd name="T3" fmla="*/ 366 h 388"/>
                  <a:gd name="T4" fmla="*/ 40 w 334"/>
                  <a:gd name="T5" fmla="*/ 366 h 388"/>
                  <a:gd name="T6" fmla="*/ 22 w 334"/>
                  <a:gd name="T7" fmla="*/ 348 h 388"/>
                  <a:gd name="T8" fmla="*/ 22 w 334"/>
                  <a:gd name="T9" fmla="*/ 41 h 388"/>
                  <a:gd name="T10" fmla="*/ 40 w 334"/>
                  <a:gd name="T11" fmla="*/ 23 h 388"/>
                  <a:gd name="T12" fmla="*/ 293 w 334"/>
                  <a:gd name="T13" fmla="*/ 23 h 388"/>
                  <a:gd name="T14" fmla="*/ 312 w 334"/>
                  <a:gd name="T15" fmla="*/ 41 h 388"/>
                  <a:gd name="T16" fmla="*/ 312 w 334"/>
                  <a:gd name="T17" fmla="*/ 140 h 388"/>
                  <a:gd name="T18" fmla="*/ 334 w 334"/>
                  <a:gd name="T19" fmla="*/ 109 h 388"/>
                  <a:gd name="T20" fmla="*/ 334 w 334"/>
                  <a:gd name="T21" fmla="*/ 21 h 388"/>
                  <a:gd name="T22" fmla="*/ 313 w 334"/>
                  <a:gd name="T23" fmla="*/ 0 h 388"/>
                  <a:gd name="T24" fmla="*/ 21 w 334"/>
                  <a:gd name="T25" fmla="*/ 0 h 388"/>
                  <a:gd name="T26" fmla="*/ 0 w 334"/>
                  <a:gd name="T27" fmla="*/ 21 h 388"/>
                  <a:gd name="T28" fmla="*/ 0 w 334"/>
                  <a:gd name="T29" fmla="*/ 368 h 388"/>
                  <a:gd name="T30" fmla="*/ 21 w 334"/>
                  <a:gd name="T31" fmla="*/ 388 h 388"/>
                  <a:gd name="T32" fmla="*/ 313 w 334"/>
                  <a:gd name="T33" fmla="*/ 388 h 388"/>
                  <a:gd name="T34" fmla="*/ 334 w 334"/>
                  <a:gd name="T35" fmla="*/ 368 h 388"/>
                  <a:gd name="T36" fmla="*/ 334 w 334"/>
                  <a:gd name="T37" fmla="*/ 223 h 388"/>
                  <a:gd name="T38" fmla="*/ 312 w 334"/>
                  <a:gd name="T39" fmla="*/ 254 h 388"/>
                  <a:gd name="T40" fmla="*/ 312 w 334"/>
                  <a:gd name="T41" fmla="*/ 34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88">
                    <a:moveTo>
                      <a:pt x="312" y="348"/>
                    </a:moveTo>
                    <a:cubicBezTo>
                      <a:pt x="312" y="358"/>
                      <a:pt x="303" y="366"/>
                      <a:pt x="293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30" y="366"/>
                      <a:pt x="22" y="358"/>
                      <a:pt x="22" y="348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31"/>
                      <a:pt x="30" y="23"/>
                      <a:pt x="40" y="23"/>
                    </a:cubicBezTo>
                    <a:cubicBezTo>
                      <a:pt x="293" y="23"/>
                      <a:pt x="293" y="23"/>
                      <a:pt x="293" y="23"/>
                    </a:cubicBezTo>
                    <a:cubicBezTo>
                      <a:pt x="303" y="23"/>
                      <a:pt x="312" y="31"/>
                      <a:pt x="312" y="41"/>
                    </a:cubicBezTo>
                    <a:cubicBezTo>
                      <a:pt x="312" y="140"/>
                      <a:pt x="312" y="140"/>
                      <a:pt x="312" y="140"/>
                    </a:cubicBezTo>
                    <a:cubicBezTo>
                      <a:pt x="334" y="109"/>
                      <a:pt x="334" y="109"/>
                      <a:pt x="334" y="109"/>
                    </a:cubicBezTo>
                    <a:cubicBezTo>
                      <a:pt x="334" y="21"/>
                      <a:pt x="334" y="21"/>
                      <a:pt x="334" y="21"/>
                    </a:cubicBezTo>
                    <a:cubicBezTo>
                      <a:pt x="334" y="10"/>
                      <a:pt x="325" y="0"/>
                      <a:pt x="31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368"/>
                      <a:pt x="0" y="368"/>
                      <a:pt x="0" y="368"/>
                    </a:cubicBezTo>
                    <a:cubicBezTo>
                      <a:pt x="0" y="379"/>
                      <a:pt x="9" y="388"/>
                      <a:pt x="21" y="388"/>
                    </a:cubicBezTo>
                    <a:cubicBezTo>
                      <a:pt x="313" y="388"/>
                      <a:pt x="313" y="388"/>
                      <a:pt x="313" y="388"/>
                    </a:cubicBezTo>
                    <a:cubicBezTo>
                      <a:pt x="325" y="388"/>
                      <a:pt x="334" y="379"/>
                      <a:pt x="334" y="368"/>
                    </a:cubicBezTo>
                    <a:cubicBezTo>
                      <a:pt x="334" y="223"/>
                      <a:pt x="334" y="223"/>
                      <a:pt x="334" y="223"/>
                    </a:cubicBezTo>
                    <a:cubicBezTo>
                      <a:pt x="312" y="254"/>
                      <a:pt x="312" y="254"/>
                      <a:pt x="312" y="254"/>
                    </a:cubicBezTo>
                    <a:lnTo>
                      <a:pt x="312" y="3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" name="Freeform 47"/>
              <p:cNvSpPr/>
              <p:nvPr/>
            </p:nvSpPr>
            <p:spPr bwMode="auto">
              <a:xfrm>
                <a:off x="8806142" y="4377142"/>
                <a:ext cx="67800" cy="77177"/>
              </a:xfrm>
              <a:custGeom>
                <a:avLst/>
                <a:gdLst>
                  <a:gd name="T0" fmla="*/ 21 w 94"/>
                  <a:gd name="T1" fmla="*/ 0 h 107"/>
                  <a:gd name="T2" fmla="*/ 0 w 94"/>
                  <a:gd name="T3" fmla="*/ 107 h 107"/>
                  <a:gd name="T4" fmla="*/ 94 w 94"/>
                  <a:gd name="T5" fmla="*/ 52 h 107"/>
                  <a:gd name="T6" fmla="*/ 21 w 94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107">
                    <a:moveTo>
                      <a:pt x="21" y="0"/>
                    </a:moveTo>
                    <a:lnTo>
                      <a:pt x="0" y="107"/>
                    </a:lnTo>
                    <a:lnTo>
                      <a:pt x="94" y="52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" name="Rectangle 48"/>
              <p:cNvSpPr>
                <a:spLocks noChangeArrowheads="1"/>
              </p:cNvSpPr>
              <p:nvPr/>
            </p:nvSpPr>
            <p:spPr bwMode="auto">
              <a:xfrm>
                <a:off x="8459928" y="4504808"/>
                <a:ext cx="296224" cy="346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" name="Rectangle 49"/>
              <p:cNvSpPr>
                <a:spLocks noChangeArrowheads="1"/>
              </p:cNvSpPr>
              <p:nvPr/>
            </p:nvSpPr>
            <p:spPr bwMode="auto">
              <a:xfrm>
                <a:off x="8459928" y="4428352"/>
                <a:ext cx="296224" cy="33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" name="Rectangle 50"/>
              <p:cNvSpPr>
                <a:spLocks noChangeArrowheads="1"/>
              </p:cNvSpPr>
              <p:nvPr/>
            </p:nvSpPr>
            <p:spPr bwMode="auto">
              <a:xfrm>
                <a:off x="8459928" y="4354782"/>
                <a:ext cx="296224" cy="324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" name="Rectangle 51"/>
              <p:cNvSpPr>
                <a:spLocks noChangeArrowheads="1"/>
              </p:cNvSpPr>
              <p:nvPr/>
            </p:nvSpPr>
            <p:spPr bwMode="auto">
              <a:xfrm>
                <a:off x="8459928" y="4278326"/>
                <a:ext cx="296224" cy="324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" name="Rectangle 52"/>
              <p:cNvSpPr>
                <a:spLocks noChangeArrowheads="1"/>
              </p:cNvSpPr>
              <p:nvPr/>
            </p:nvSpPr>
            <p:spPr bwMode="auto">
              <a:xfrm>
                <a:off x="8459928" y="4201870"/>
                <a:ext cx="296224" cy="33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5" name="Rectangle 53"/>
              <p:cNvSpPr>
                <a:spLocks noChangeArrowheads="1"/>
              </p:cNvSpPr>
              <p:nvPr/>
            </p:nvSpPr>
            <p:spPr bwMode="auto">
              <a:xfrm>
                <a:off x="8459928" y="4124694"/>
                <a:ext cx="296224" cy="346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63" tIns="45731" rIns="91463" bIns="4573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" name="TextBox 59"/>
            <p:cNvSpPr>
              <a:spLocks noChangeArrowheads="1"/>
            </p:cNvSpPr>
            <p:nvPr/>
          </p:nvSpPr>
          <p:spPr bwMode="auto">
            <a:xfrm flipH="1">
              <a:off x="-9050" y="4652477"/>
              <a:ext cx="3455808" cy="9233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David" panose="020E0502060401010101" pitchFamily="34" charset="-79"/>
                  <a:sym typeface="字魂59号-创粗黑" panose="00000500000000000000" pitchFamily="2" charset="-122"/>
                </a:rPr>
                <a:t>CONTENTS 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David" panose="020E0502060401010101" pitchFamily="34" charset="-79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" name="Oval 4"/>
          <p:cNvSpPr/>
          <p:nvPr>
            <p:custDataLst>
              <p:tags r:id="rId3"/>
            </p:custDataLst>
          </p:nvPr>
        </p:nvSpPr>
        <p:spPr>
          <a:xfrm>
            <a:off x="6759301" y="1461663"/>
            <a:ext cx="749367" cy="749367"/>
          </a:xfrm>
          <a:prstGeom prst="ellipse">
            <a:avLst/>
          </a:prstGeom>
          <a:blipFill dpi="0" rotWithShape="1">
            <a:blip r:embed="rId2">
              <a:alphaModFix amt="86000"/>
            </a:blip>
            <a:srcRect/>
            <a:stretch>
              <a:fillRect r="-3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1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sp>
        <p:nvSpPr>
          <p:cNvPr id="16" name="Oval 4"/>
          <p:cNvSpPr/>
          <p:nvPr>
            <p:custDataLst>
              <p:tags r:id="rId4"/>
            </p:custDataLst>
          </p:nvPr>
        </p:nvSpPr>
        <p:spPr>
          <a:xfrm>
            <a:off x="6759301" y="2640243"/>
            <a:ext cx="749367" cy="749367"/>
          </a:xfrm>
          <a:prstGeom prst="ellipse">
            <a:avLst/>
          </a:prstGeom>
          <a:blipFill dpi="0" rotWithShape="1">
            <a:blip r:embed="rId2">
              <a:alphaModFix amt="86000"/>
            </a:blip>
            <a:srcRect/>
            <a:stretch>
              <a:fillRect r="-3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2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sp>
        <p:nvSpPr>
          <p:cNvPr id="17" name="Oval 4"/>
          <p:cNvSpPr/>
          <p:nvPr>
            <p:custDataLst>
              <p:tags r:id="rId5"/>
            </p:custDataLst>
          </p:nvPr>
        </p:nvSpPr>
        <p:spPr>
          <a:xfrm>
            <a:off x="6759301" y="3818823"/>
            <a:ext cx="749367" cy="749367"/>
          </a:xfrm>
          <a:prstGeom prst="ellipse">
            <a:avLst/>
          </a:prstGeom>
          <a:blipFill dpi="0" rotWithShape="1">
            <a:blip r:embed="rId2">
              <a:alphaModFix amt="86000"/>
            </a:blip>
            <a:srcRect/>
            <a:stretch>
              <a:fillRect r="-3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3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sp>
        <p:nvSpPr>
          <p:cNvPr id="26" name="Oval 4"/>
          <p:cNvSpPr/>
          <p:nvPr>
            <p:custDataLst>
              <p:tags r:id="rId6"/>
            </p:custDataLst>
          </p:nvPr>
        </p:nvSpPr>
        <p:spPr>
          <a:xfrm>
            <a:off x="6759301" y="4997403"/>
            <a:ext cx="749367" cy="749367"/>
          </a:xfrm>
          <a:prstGeom prst="ellipse">
            <a:avLst/>
          </a:prstGeom>
          <a:blipFill dpi="0" rotWithShape="1">
            <a:blip r:embed="rId2">
              <a:alphaModFix amt="86000"/>
            </a:blip>
            <a:srcRect/>
            <a:stretch>
              <a:fillRect r="-3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4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sp>
        <p:nvSpPr>
          <p:cNvPr id="27" name="Text Box 1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72454" y="1543959"/>
            <a:ext cx="3147946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引言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1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672454" y="2722539"/>
            <a:ext cx="254153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Text Box 1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672456" y="3901119"/>
            <a:ext cx="254153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实验与对比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1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672454" y="5079699"/>
            <a:ext cx="2719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379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</a:t>
            </a: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与对比</a:t>
            </a:r>
            <a:endParaRPr lang="zh-CN" altLang="en-US" sz="3600" b="1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18075" y="323850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可视化结果比较（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COCO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92935" y="5819775"/>
            <a:ext cx="5158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更高的精度和质量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92935" y="6333490"/>
            <a:ext cx="5158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准确地分割物体边缘细节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005830" y="58197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长颈鹿左腿间的缝隙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749300"/>
            <a:ext cx="9019540" cy="488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</a:t>
            </a: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与对比</a:t>
            </a:r>
            <a:endParaRPr lang="zh-CN" altLang="en-US" sz="3600" b="1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25085" y="323850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可视化结果比较（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Cityscapes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92935" y="5606415"/>
            <a:ext cx="5158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更高的精度和质量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92935" y="6120130"/>
            <a:ext cx="5158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准确地分割物体边缘细节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98945" y="61194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行人腿间的缝隙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" y="859155"/>
            <a:ext cx="11824970" cy="5088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</a:t>
            </a: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与对比</a:t>
            </a:r>
            <a:endParaRPr lang="zh-CN" altLang="en-US" sz="3600" b="1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25085" y="323850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定量对比</a:t>
            </a:r>
            <a:r>
              <a:rPr 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COCO</a:t>
            </a:r>
            <a:r>
              <a:rPr 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6140" y="5849620"/>
            <a:ext cx="84067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优于已有的二阶段（two-stage）和基于Instance Query的实例分割模型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210" y="779780"/>
            <a:ext cx="8219440" cy="4324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75100" y="5161280"/>
            <a:ext cx="8406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COCO test-dev</a:t>
            </a:r>
            <a:r>
              <a:rPr lang="zh-CN" altLang="en-US"/>
              <a:t>，</a:t>
            </a:r>
            <a:r>
              <a:rPr lang="en-US" altLang="zh-CN"/>
              <a:t>val set</a:t>
            </a:r>
            <a:r>
              <a:rPr lang="zh-CN" altLang="en-US"/>
              <a:t>上性能对比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</a:t>
            </a: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与对比</a:t>
            </a:r>
            <a:endParaRPr lang="zh-CN" altLang="en-US" sz="3600" b="1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25085" y="323850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定量对比</a:t>
            </a:r>
            <a:r>
              <a:rPr 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COCO</a:t>
            </a:r>
            <a:r>
              <a:rPr 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6140" y="5849620"/>
            <a:ext cx="84067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优于已有的二阶段（two-stage）和基于Instance Query的实例分割模型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1010285"/>
            <a:ext cx="9504045" cy="3442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07865" y="46069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ym typeface="+mn-ea"/>
              </a:rPr>
              <a:t>BDD100K val set</a:t>
            </a:r>
            <a:r>
              <a:rPr lang="zh-CN" altLang="en-US">
                <a:sym typeface="+mn-ea"/>
              </a:rPr>
              <a:t>上性能对比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/>
          <a:stretch>
            <a:fillRect/>
          </a:stretch>
        </p:blipFill>
        <p:spPr>
          <a:xfrm flipH="1">
            <a:off x="0" y="2529840"/>
            <a:ext cx="5516880" cy="1717040"/>
          </a:xfrm>
          <a:custGeom>
            <a:avLst/>
            <a:gdLst>
              <a:gd name="connsiteX0" fmla="*/ 0 w 10274591"/>
              <a:gd name="connsiteY0" fmla="*/ 0 h 3835400"/>
              <a:gd name="connsiteX1" fmla="*/ 10274591 w 10274591"/>
              <a:gd name="connsiteY1" fmla="*/ 0 h 3835400"/>
              <a:gd name="connsiteX2" fmla="*/ 10274591 w 10274591"/>
              <a:gd name="connsiteY2" fmla="*/ 3835400 h 3835400"/>
              <a:gd name="connsiteX3" fmla="*/ 0 w 10274591"/>
              <a:gd name="connsiteY3" fmla="*/ 3835400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4591" h="3835400">
                <a:moveTo>
                  <a:pt x="0" y="0"/>
                </a:moveTo>
                <a:lnTo>
                  <a:pt x="10274591" y="0"/>
                </a:lnTo>
                <a:lnTo>
                  <a:pt x="10274591" y="3835400"/>
                </a:lnTo>
                <a:lnTo>
                  <a:pt x="0" y="3835400"/>
                </a:lnTo>
                <a:close/>
              </a:path>
            </a:pathLst>
          </a:custGeom>
        </p:spPr>
      </p:pic>
      <p:grpSp>
        <p:nvGrpSpPr>
          <p:cNvPr id="16" name="组合 15"/>
          <p:cNvGrpSpPr/>
          <p:nvPr/>
        </p:nvGrpSpPr>
        <p:grpSpPr>
          <a:xfrm>
            <a:off x="0" y="2529840"/>
            <a:ext cx="12192000" cy="1757680"/>
            <a:chOff x="0" y="2529840"/>
            <a:chExt cx="12192000" cy="1757680"/>
          </a:xfrm>
          <a:blipFill>
            <a:blip r:embed="rId2">
              <a:alphaModFix amt="86000"/>
            </a:blip>
            <a:stretch>
              <a:fillRect r="-33000"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0" y="2529840"/>
              <a:ext cx="5516880" cy="1717040"/>
            </a:xfrm>
            <a:prstGeom prst="rect">
              <a:avLst/>
            </a:prstGeom>
            <a:gradFill>
              <a:gsLst>
                <a:gs pos="0">
                  <a:srgbClr val="0070C0">
                    <a:alpha val="54000"/>
                  </a:srgbClr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348720" y="2529840"/>
              <a:ext cx="843280" cy="175768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630066" y="3046551"/>
            <a:ext cx="381762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zh-CN" altLang="en-US" sz="7200" b="1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18375" y="2928620"/>
            <a:ext cx="2454910" cy="3138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总结</a:t>
            </a:r>
            <a:endParaRPr lang="zh-CN" altLang="en-US" sz="6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总结</a:t>
            </a:r>
            <a:endParaRPr lang="zh-CN" altLang="en-US" sz="3600" b="1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63060" y="856615"/>
            <a:ext cx="386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Mask Transfiner算法的核心贡献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1158240" y="1461770"/>
            <a:ext cx="9875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首次提出了</a:t>
            </a:r>
            <a:r>
              <a:rPr lang="zh-CN" altLang="en-US" sz="2400">
                <a:solidFill>
                  <a:srgbClr val="FF0000"/>
                </a:solidFill>
              </a:rPr>
              <a:t>信息损失区域</a:t>
            </a:r>
            <a:r>
              <a:rPr lang="zh-CN" altLang="en-US" sz="2400"/>
              <a:t>（Incoherent regions) 的概念及相应检测机制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065" y="2128520"/>
            <a:ext cx="7999730" cy="4372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-65403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总结</a:t>
            </a:r>
            <a:endParaRPr lang="zh-CN" altLang="en-US" sz="3600" b="1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63060" y="856615"/>
            <a:ext cx="386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Mask Transfiner算法的核心贡献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1289050" y="1450975"/>
            <a:ext cx="96145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2.</a:t>
            </a:r>
            <a:r>
              <a:rPr lang="zh-CN" altLang="en-US" sz="2400"/>
              <a:t>构造了一个</a:t>
            </a:r>
            <a:r>
              <a:rPr lang="zh-CN" altLang="en-US" sz="2400">
                <a:solidFill>
                  <a:srgbClr val="FF0000"/>
                </a:solidFill>
              </a:rPr>
              <a:t>四叉树结构</a:t>
            </a:r>
            <a:r>
              <a:rPr lang="zh-CN" altLang="en-US" sz="2400"/>
              <a:t>的transfomer，将不同尺度空间下离散分布的特征点转为输入同一序列，取得了大幅度的性能提升。</a:t>
            </a:r>
            <a:endParaRPr lang="zh-CN" altLang="en-US" sz="2400"/>
          </a:p>
        </p:txBody>
      </p:sp>
      <p:pic>
        <p:nvPicPr>
          <p:cNvPr id="13" name="图片 12" descr="transfiner-bann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9180" y="2411095"/>
            <a:ext cx="7533640" cy="3766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430000" y="4370791"/>
            <a:ext cx="1332000" cy="13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57604" y="2066075"/>
            <a:ext cx="7652152" cy="1721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defRPr/>
            </a:pPr>
            <a:r>
              <a:rPr lang="zh-CN" altLang="en-US" sz="8000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  <a:endParaRPr kumimoji="0" lang="zh-CN" altLang="en-US" sz="5400" b="1" i="0" u="none" strike="noStrike" kern="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538000" y="4484265"/>
            <a:ext cx="1116000" cy="111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29"/>
          <a:stretch>
            <a:fillRect/>
          </a:stretch>
        </p:blipFill>
        <p:spPr>
          <a:xfrm>
            <a:off x="5689646" y="4634082"/>
            <a:ext cx="812708" cy="79807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538162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项目主页: https://www.vis.xyz/pub/transfiner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代码及模型: https://github.com/SysCV/transfiner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论文: https://arxiv.org/abs/2111.13673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99115" y="5981065"/>
            <a:ext cx="1086485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00" b="1" kern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2024</a:t>
            </a:r>
            <a:r>
              <a:rPr lang="zh-CN" altLang="en-US" sz="1500" b="1" kern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500" b="1" kern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1500" b="1" kern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endParaRPr lang="zh-CN" altLang="en-US" sz="1500" b="1" kern="0" noProof="0" dirty="0">
              <a:ln>
                <a:noFill/>
              </a:ln>
              <a:solidFill>
                <a:srgbClr val="233A8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33635" y="6489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计算机</a:t>
            </a:r>
            <a:r>
              <a:rPr lang="en-US" altLang="zh-CN" b="1" kern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2103</a:t>
            </a:r>
            <a:r>
              <a:rPr lang="zh-CN" altLang="en-US" b="1" kern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张辰菁</a:t>
            </a:r>
            <a:endParaRPr lang="zh-CN" altLang="en-US" b="1" kern="0" noProof="0" dirty="0">
              <a:ln>
                <a:noFill/>
              </a:ln>
              <a:solidFill>
                <a:srgbClr val="233A8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/>
          <a:stretch>
            <a:fillRect/>
          </a:stretch>
        </p:blipFill>
        <p:spPr>
          <a:xfrm flipH="1">
            <a:off x="0" y="2529840"/>
            <a:ext cx="5516880" cy="1717040"/>
          </a:xfrm>
          <a:custGeom>
            <a:avLst/>
            <a:gdLst>
              <a:gd name="connsiteX0" fmla="*/ 0 w 10274591"/>
              <a:gd name="connsiteY0" fmla="*/ 0 h 3835400"/>
              <a:gd name="connsiteX1" fmla="*/ 10274591 w 10274591"/>
              <a:gd name="connsiteY1" fmla="*/ 0 h 3835400"/>
              <a:gd name="connsiteX2" fmla="*/ 10274591 w 10274591"/>
              <a:gd name="connsiteY2" fmla="*/ 3835400 h 3835400"/>
              <a:gd name="connsiteX3" fmla="*/ 0 w 10274591"/>
              <a:gd name="connsiteY3" fmla="*/ 3835400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4591" h="3835400">
                <a:moveTo>
                  <a:pt x="0" y="0"/>
                </a:moveTo>
                <a:lnTo>
                  <a:pt x="10274591" y="0"/>
                </a:lnTo>
                <a:lnTo>
                  <a:pt x="10274591" y="3835400"/>
                </a:lnTo>
                <a:lnTo>
                  <a:pt x="0" y="3835400"/>
                </a:lnTo>
                <a:close/>
              </a:path>
            </a:pathLst>
          </a:custGeom>
        </p:spPr>
      </p:pic>
      <p:grpSp>
        <p:nvGrpSpPr>
          <p:cNvPr id="16" name="组合 15"/>
          <p:cNvGrpSpPr/>
          <p:nvPr/>
        </p:nvGrpSpPr>
        <p:grpSpPr>
          <a:xfrm>
            <a:off x="0" y="2529840"/>
            <a:ext cx="12192000" cy="1757680"/>
            <a:chOff x="0" y="2529840"/>
            <a:chExt cx="12192000" cy="1757680"/>
          </a:xfrm>
          <a:blipFill>
            <a:blip r:embed="rId2">
              <a:alphaModFix amt="86000"/>
            </a:blip>
            <a:stretch>
              <a:fillRect r="-33000"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0" y="2529840"/>
              <a:ext cx="5516880" cy="1717040"/>
            </a:xfrm>
            <a:prstGeom prst="rect">
              <a:avLst/>
            </a:prstGeom>
            <a:gradFill>
              <a:gsLst>
                <a:gs pos="0">
                  <a:srgbClr val="0070C0">
                    <a:alpha val="54000"/>
                  </a:srgbClr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348720" y="2529840"/>
              <a:ext cx="843280" cy="175768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630066" y="3046551"/>
            <a:ext cx="3856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zh-CN" altLang="en-US" sz="7200" b="1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18375" y="2928620"/>
            <a:ext cx="2454910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引言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731010" y="1374140"/>
            <a:ext cx="8731885" cy="4455160"/>
            <a:chOff x="821087" y="2215386"/>
            <a:chExt cx="4390105" cy="15988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3"/>
            <p:cNvSpPr/>
            <p:nvPr/>
          </p:nvSpPr>
          <p:spPr>
            <a:xfrm>
              <a:off x="978405" y="2215386"/>
              <a:ext cx="4232787" cy="159881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288000" rIns="91440" bIns="45720" numCol="1" rtlCol="0" anchor="t" anchorCtr="0" compatLnSpc="1"/>
            <a:lstStyle/>
            <a:p>
              <a:pPr marL="0" marR="0" lvl="0" indent="0" algn="l" defTabSz="1219200" rtl="0" eaLnBrk="1" fontAlgn="base" latinLnBrk="0" hangingPunct="1">
                <a:lnSpc>
                  <a:spcPct val="13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21087" y="2215387"/>
              <a:ext cx="157318" cy="1598812"/>
            </a:xfrm>
            <a:prstGeom prst="rect">
              <a:avLst/>
            </a:prstGeom>
            <a:gradFill flip="none" rotWithShape="1">
              <a:gsLst>
                <a:gs pos="0">
                  <a:srgbClr val="004C87"/>
                </a:gs>
                <a:gs pos="38000">
                  <a:srgbClr val="005D9D"/>
                </a:gs>
                <a:gs pos="71000">
                  <a:srgbClr val="009FFF"/>
                </a:gs>
                <a:gs pos="100000">
                  <a:srgbClr val="00CEDD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893060" y="5969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583055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kern="0" spc="22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 Transfiner</a:t>
            </a:r>
            <a:r>
              <a:rPr lang="zh-CN" altLang="en-US" sz="24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在产生高精度物体分割结果的同时，避免了传统Transformer模型的高内存及计算负担。</a:t>
            </a: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4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不同于现有方法统一处理整张图片，Mask Transfiner提出了新颖的</a:t>
            </a:r>
            <a:r>
              <a:rPr lang="zh-CN" altLang="en-US" sz="2400" b="1" kern="0" spc="22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信息损失区域</a:t>
            </a:r>
            <a:r>
              <a:rPr lang="zh-CN" altLang="en-US" sz="24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(Incoherent Regions)检测机制，在此基础上构造了</a:t>
            </a:r>
            <a:r>
              <a:rPr lang="zh-CN" altLang="en-US" sz="2400" b="1" kern="0" spc="22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四叉树结构</a:t>
            </a:r>
            <a:r>
              <a:rPr lang="zh-CN" altLang="en-US" sz="24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(Quadtree Structure)，使用Transformer将信息损失区中的</a:t>
            </a:r>
            <a:r>
              <a:rPr lang="zh-CN" altLang="en-US" sz="2400" b="1" kern="0" spc="22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空间离散点</a:t>
            </a:r>
            <a:r>
              <a:rPr lang="zh-CN" altLang="en-US" sz="24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作为序列输入以</a:t>
            </a:r>
            <a:r>
              <a:rPr lang="zh-CN" altLang="en-US" sz="2400" b="1" kern="0" spc="22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自纠正预测错误</a:t>
            </a:r>
            <a:r>
              <a:rPr lang="zh-CN" altLang="en-US" sz="24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5969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57350" y="981710"/>
            <a:ext cx="8569960" cy="1496695"/>
            <a:chOff x="821087" y="2215386"/>
            <a:chExt cx="4390105" cy="15988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ctangle 3"/>
            <p:cNvSpPr/>
            <p:nvPr/>
          </p:nvSpPr>
          <p:spPr>
            <a:xfrm>
              <a:off x="978405" y="2215386"/>
              <a:ext cx="4232787" cy="159881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288000" rIns="91440" bIns="45720" numCol="1" rtlCol="0" anchor="t" anchorCtr="0" compatLnSpc="1"/>
            <a:p>
              <a:pPr marL="0" marR="0" lvl="0" indent="0" algn="l" defTabSz="1219200" rtl="0" eaLnBrk="1" fontAlgn="base" latinLnBrk="0" hangingPunct="1">
                <a:lnSpc>
                  <a:spcPct val="13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21087" y="2215387"/>
              <a:ext cx="157318" cy="1598812"/>
            </a:xfrm>
            <a:prstGeom prst="rect">
              <a:avLst/>
            </a:prstGeom>
            <a:gradFill flip="none" rotWithShape="1">
              <a:gsLst>
                <a:gs pos="0">
                  <a:srgbClr val="004C87"/>
                </a:gs>
                <a:gs pos="38000">
                  <a:srgbClr val="005D9D"/>
                </a:gs>
                <a:gs pos="71000">
                  <a:srgbClr val="009FFF"/>
                </a:gs>
                <a:gs pos="100000">
                  <a:srgbClr val="00CEDD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248535" y="1167765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r>
              <a:rPr lang="zh-CN" altLang="en-US" b="1" kern="0" spc="22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实例分割</a:t>
            </a:r>
            <a:r>
              <a:rPr lang="zh-CN" altLang="en-US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是计算机视觉中的一个基础任务，需要预测图像中每个像素点的</a:t>
            </a:r>
            <a:r>
              <a:rPr lang="zh-CN" altLang="en-US" b="1" kern="0" spc="22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实例标签</a:t>
            </a:r>
            <a:r>
              <a:rPr lang="zh-CN" altLang="en-US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，并区分不同的物体。</a:t>
            </a: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6240" y="5234305"/>
            <a:ext cx="3778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t>Mask Transfiner的分割结果对比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3008630"/>
            <a:ext cx="11911965" cy="2020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5969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110" y="3388360"/>
            <a:ext cx="10810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可以观察到，分割物体的mask在</a:t>
            </a:r>
            <a:r>
              <a:rPr lang="zh-CN" altLang="en-US" sz="2000">
                <a:solidFill>
                  <a:srgbClr val="FF0000"/>
                </a:solidFill>
              </a:rPr>
              <a:t>高频区域</a:t>
            </a:r>
            <a:r>
              <a:rPr lang="zh-CN" altLang="en-US" sz="2000"/>
              <a:t>仍过度地粗糙和平滑，并有大量的边缘像素点被错分。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626110" y="4145280"/>
            <a:ext cx="108108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准确且高质量的实例分割不仅需要考虑图像的</a:t>
            </a:r>
            <a:r>
              <a:rPr lang="zh-CN" altLang="en-US" sz="2000">
                <a:solidFill>
                  <a:srgbClr val="FF0000"/>
                </a:solidFill>
              </a:rPr>
              <a:t>高层语义</a:t>
            </a:r>
            <a:r>
              <a:rPr lang="zh-CN" altLang="en-US" sz="2000"/>
              <a:t>，也需要</a:t>
            </a:r>
            <a:r>
              <a:rPr lang="zh-CN" altLang="en-US" sz="2000">
                <a:solidFill>
                  <a:srgbClr val="FF0000"/>
                </a:solidFill>
              </a:rPr>
              <a:t>大分辨率</a:t>
            </a:r>
            <a:r>
              <a:rPr lang="zh-CN" altLang="en-US" sz="2000"/>
              <a:t>的深度特征图以保留物体细节，与此同时，大尺寸会带来</a:t>
            </a:r>
            <a:r>
              <a:rPr lang="zh-CN" altLang="en-US" sz="2000">
                <a:solidFill>
                  <a:srgbClr val="FF0000"/>
                </a:solidFill>
              </a:rPr>
              <a:t>高计算量和内存消耗</a:t>
            </a:r>
            <a:r>
              <a:rPr lang="zh-CN" altLang="en-US" sz="2000"/>
              <a:t>。因此，高效及非常准确的实例分割是极具挑战的。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4404360" y="2898775"/>
            <a:ext cx="3778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Mask Transfiner的分割结果对比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878205"/>
            <a:ext cx="11911965" cy="2020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5969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44065" y="1300480"/>
            <a:ext cx="8498840" cy="4160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endParaRPr lang="zh-CN" altLang="en-US" sz="2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5405" y="1564640"/>
            <a:ext cx="7349490" cy="3036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>
              <a:lnSpc>
                <a:spcPct val="150000"/>
              </a:lnSpc>
              <a:defRPr/>
            </a:pPr>
            <a:endParaRPr lang="zh-CN" altLang="en-US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0245" y="981710"/>
            <a:ext cx="82715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基于Transformer的高质量实例分割算法Mask Transfiner</a:t>
            </a:r>
            <a:endParaRPr lang="zh-CN" altLang="en-US" sz="20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165" y="1380490"/>
            <a:ext cx="7407275" cy="4979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9315" y="63595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ym typeface="+mn-ea"/>
              </a:rPr>
              <a:t>Mask Transfiner</a:t>
            </a:r>
            <a:r>
              <a:rPr lang="zh-CN">
                <a:sym typeface="+mn-ea"/>
              </a:rPr>
              <a:t>简化</a:t>
            </a:r>
            <a:r>
              <a:rPr lang="zh-CN">
                <a:sym typeface="+mn-ea"/>
              </a:rPr>
              <a:t>模型</a:t>
            </a:r>
            <a:endParaRPr lang="zh-CN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824865" y="1903730"/>
            <a:ext cx="5536565" cy="684530"/>
            <a:chOff x="821087" y="2215386"/>
            <a:chExt cx="4390105" cy="15988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3"/>
            <p:cNvSpPr/>
            <p:nvPr>
              <p:custDataLst>
                <p:tags r:id="rId2"/>
              </p:custDataLst>
            </p:nvPr>
          </p:nvSpPr>
          <p:spPr>
            <a:xfrm>
              <a:off x="978405" y="2215386"/>
              <a:ext cx="4232787" cy="159881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288000" rIns="91440" bIns="45720" numCol="1" rtlCol="0" anchor="t" anchorCtr="0" compatLnSpc="1"/>
            <a:lstStyle/>
            <a:p>
              <a:pPr marL="0" marR="0" lvl="0" indent="0" algn="l" defTabSz="1219200" rtl="0" eaLnBrk="1" fontAlgn="base" latinLnBrk="0" hangingPunct="1">
                <a:lnSpc>
                  <a:spcPct val="13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21087" y="2215387"/>
              <a:ext cx="157318" cy="1598812"/>
            </a:xfrm>
            <a:prstGeom prst="rect">
              <a:avLst/>
            </a:prstGeom>
            <a:gradFill flip="none" rotWithShape="1">
              <a:gsLst>
                <a:gs pos="0">
                  <a:srgbClr val="004C87"/>
                </a:gs>
                <a:gs pos="38000">
                  <a:srgbClr val="005D9D"/>
                </a:gs>
                <a:gs pos="71000">
                  <a:srgbClr val="009FFF"/>
                </a:gs>
                <a:gs pos="100000">
                  <a:srgbClr val="00CEDD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31" name="ïṧḷîḋé"/>
          <p:cNvSpPr/>
          <p:nvPr/>
        </p:nvSpPr>
        <p:spPr bwMode="auto">
          <a:xfrm>
            <a:off x="1677608" y="5208395"/>
            <a:ext cx="366673" cy="3462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15882" y="21600"/>
                </a:lnTo>
                <a:lnTo>
                  <a:pt x="15882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13658" y="21600"/>
                </a:moveTo>
                <a:lnTo>
                  <a:pt x="7941" y="21600"/>
                </a:lnTo>
                <a:lnTo>
                  <a:pt x="7941" y="9983"/>
                </a:lnTo>
                <a:lnTo>
                  <a:pt x="13658" y="9983"/>
                </a:lnTo>
                <a:cubicBezTo>
                  <a:pt x="13658" y="9983"/>
                  <a:pt x="13658" y="21600"/>
                  <a:pt x="13658" y="21600"/>
                </a:cubicBezTo>
                <a:close/>
                <a:moveTo>
                  <a:pt x="5717" y="21600"/>
                </a:moveTo>
                <a:lnTo>
                  <a:pt x="0" y="21600"/>
                </a:lnTo>
                <a:lnTo>
                  <a:pt x="0" y="5989"/>
                </a:lnTo>
                <a:lnTo>
                  <a:pt x="5717" y="5989"/>
                </a:lnTo>
                <a:cubicBezTo>
                  <a:pt x="5717" y="5989"/>
                  <a:pt x="5717" y="21600"/>
                  <a:pt x="5717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</a:p>
        </p:txBody>
      </p:sp>
      <p:grpSp>
        <p:nvGrpSpPr>
          <p:cNvPr id="32" name="Group 2"/>
          <p:cNvGrpSpPr/>
          <p:nvPr/>
        </p:nvGrpSpPr>
        <p:grpSpPr bwMode="auto">
          <a:xfrm>
            <a:off x="6907081" y="5170294"/>
            <a:ext cx="331526" cy="346258"/>
            <a:chOff x="1569458" y="688424"/>
            <a:chExt cx="334962" cy="331788"/>
          </a:xfrm>
          <a:solidFill>
            <a:schemeClr val="bg1"/>
          </a:solidFill>
        </p:grpSpPr>
        <p:sp>
          <p:nvSpPr>
            <p:cNvPr id="33" name="Freeform 11"/>
            <p:cNvSpPr>
              <a:spLocks noChangeArrowheads="1"/>
            </p:cNvSpPr>
            <p:nvPr/>
          </p:nvSpPr>
          <p:spPr bwMode="auto">
            <a:xfrm>
              <a:off x="1587500" y="901699"/>
              <a:ext cx="42863" cy="77788"/>
            </a:xfrm>
            <a:custGeom>
              <a:avLst/>
              <a:gdLst>
                <a:gd name="T0" fmla="*/ 0 w 118"/>
                <a:gd name="T1" fmla="*/ 183 h 218"/>
                <a:gd name="T2" fmla="*/ 25 w 118"/>
                <a:gd name="T3" fmla="*/ 217 h 218"/>
                <a:gd name="T4" fmla="*/ 84 w 118"/>
                <a:gd name="T5" fmla="*/ 217 h 218"/>
                <a:gd name="T6" fmla="*/ 117 w 118"/>
                <a:gd name="T7" fmla="*/ 183 h 218"/>
                <a:gd name="T8" fmla="*/ 117 w 118"/>
                <a:gd name="T9" fmla="*/ 0 h 218"/>
                <a:gd name="T10" fmla="*/ 17 w 118"/>
                <a:gd name="T11" fmla="*/ 91 h 218"/>
                <a:gd name="T12" fmla="*/ 0 w 118"/>
                <a:gd name="T13" fmla="*/ 75 h 218"/>
                <a:gd name="T14" fmla="*/ 0 w 118"/>
                <a:gd name="T15" fmla="*/ 183 h 218"/>
                <a:gd name="T16" fmla="*/ 0 w 118"/>
                <a:gd name="T17" fmla="*/ 183 h 218"/>
                <a:gd name="T18" fmla="*/ 0 w 118"/>
                <a:gd name="T19" fmla="*/ 18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218">
                  <a:moveTo>
                    <a:pt x="0" y="183"/>
                  </a:moveTo>
                  <a:cubicBezTo>
                    <a:pt x="0" y="200"/>
                    <a:pt x="8" y="217"/>
                    <a:pt x="25" y="217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100" y="217"/>
                    <a:pt x="117" y="200"/>
                    <a:pt x="117" y="183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0" y="183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defRPr/>
              </a:pPr>
              <a:endParaRPr 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2"/>
            <p:cNvSpPr>
              <a:spLocks noChangeArrowheads="1"/>
            </p:cNvSpPr>
            <p:nvPr/>
          </p:nvSpPr>
          <p:spPr bwMode="auto">
            <a:xfrm>
              <a:off x="1657350" y="858837"/>
              <a:ext cx="42863" cy="120650"/>
            </a:xfrm>
            <a:custGeom>
              <a:avLst/>
              <a:gdLst>
                <a:gd name="T0" fmla="*/ 0 w 118"/>
                <a:gd name="T1" fmla="*/ 301 h 336"/>
                <a:gd name="T2" fmla="*/ 34 w 118"/>
                <a:gd name="T3" fmla="*/ 335 h 336"/>
                <a:gd name="T4" fmla="*/ 84 w 118"/>
                <a:gd name="T5" fmla="*/ 335 h 336"/>
                <a:gd name="T6" fmla="*/ 117 w 118"/>
                <a:gd name="T7" fmla="*/ 301 h 336"/>
                <a:gd name="T8" fmla="*/ 117 w 118"/>
                <a:gd name="T9" fmla="*/ 76 h 336"/>
                <a:gd name="T10" fmla="*/ 42 w 118"/>
                <a:gd name="T11" fmla="*/ 0 h 336"/>
                <a:gd name="T12" fmla="*/ 0 w 118"/>
                <a:gd name="T13" fmla="*/ 42 h 336"/>
                <a:gd name="T14" fmla="*/ 0 w 118"/>
                <a:gd name="T15" fmla="*/ 301 h 336"/>
                <a:gd name="T16" fmla="*/ 0 w 118"/>
                <a:gd name="T17" fmla="*/ 301 h 336"/>
                <a:gd name="T18" fmla="*/ 0 w 118"/>
                <a:gd name="T19" fmla="*/ 301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336">
                  <a:moveTo>
                    <a:pt x="0" y="301"/>
                  </a:moveTo>
                  <a:cubicBezTo>
                    <a:pt x="0" y="318"/>
                    <a:pt x="17" y="335"/>
                    <a:pt x="34" y="335"/>
                  </a:cubicBezTo>
                  <a:cubicBezTo>
                    <a:pt x="84" y="335"/>
                    <a:pt x="84" y="335"/>
                    <a:pt x="84" y="335"/>
                  </a:cubicBezTo>
                  <a:cubicBezTo>
                    <a:pt x="101" y="335"/>
                    <a:pt x="117" y="318"/>
                    <a:pt x="117" y="301"/>
                  </a:cubicBezTo>
                  <a:cubicBezTo>
                    <a:pt x="117" y="76"/>
                    <a:pt x="117" y="76"/>
                    <a:pt x="117" y="7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0" y="301"/>
                  </a:lnTo>
                  <a:close/>
                  <a:moveTo>
                    <a:pt x="0" y="301"/>
                  </a:moveTo>
                  <a:lnTo>
                    <a:pt x="0" y="30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defRPr/>
              </a:pPr>
              <a:endParaRPr 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3"/>
            <p:cNvSpPr>
              <a:spLocks noChangeArrowheads="1"/>
            </p:cNvSpPr>
            <p:nvPr/>
          </p:nvSpPr>
          <p:spPr bwMode="auto">
            <a:xfrm>
              <a:off x="1727200" y="858837"/>
              <a:ext cx="42863" cy="120650"/>
            </a:xfrm>
            <a:custGeom>
              <a:avLst/>
              <a:gdLst>
                <a:gd name="T0" fmla="*/ 92 w 118"/>
                <a:gd name="T1" fmla="*/ 335 h 336"/>
                <a:gd name="T2" fmla="*/ 117 w 118"/>
                <a:gd name="T3" fmla="*/ 301 h 336"/>
                <a:gd name="T4" fmla="*/ 117 w 118"/>
                <a:gd name="T5" fmla="*/ 0 h 336"/>
                <a:gd name="T6" fmla="*/ 0 w 118"/>
                <a:gd name="T7" fmla="*/ 118 h 336"/>
                <a:gd name="T8" fmla="*/ 0 w 118"/>
                <a:gd name="T9" fmla="*/ 301 h 336"/>
                <a:gd name="T10" fmla="*/ 33 w 118"/>
                <a:gd name="T11" fmla="*/ 335 h 336"/>
                <a:gd name="T12" fmla="*/ 92 w 118"/>
                <a:gd name="T13" fmla="*/ 335 h 336"/>
                <a:gd name="T14" fmla="*/ 92 w 118"/>
                <a:gd name="T15" fmla="*/ 335 h 336"/>
                <a:gd name="T16" fmla="*/ 92 w 118"/>
                <a:gd name="T17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336">
                  <a:moveTo>
                    <a:pt x="92" y="335"/>
                  </a:moveTo>
                  <a:cubicBezTo>
                    <a:pt x="108" y="335"/>
                    <a:pt x="117" y="318"/>
                    <a:pt x="117" y="30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18"/>
                    <a:pt x="16" y="335"/>
                    <a:pt x="33" y="335"/>
                  </a:cubicBezTo>
                  <a:lnTo>
                    <a:pt x="92" y="335"/>
                  </a:lnTo>
                  <a:close/>
                  <a:moveTo>
                    <a:pt x="92" y="335"/>
                  </a:moveTo>
                  <a:lnTo>
                    <a:pt x="92" y="3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defRPr/>
              </a:pPr>
              <a:endParaRPr 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4"/>
            <p:cNvSpPr>
              <a:spLocks noChangeArrowheads="1"/>
            </p:cNvSpPr>
            <p:nvPr/>
          </p:nvSpPr>
          <p:spPr bwMode="auto">
            <a:xfrm>
              <a:off x="1795463" y="817562"/>
              <a:ext cx="46037" cy="163512"/>
            </a:xfrm>
            <a:custGeom>
              <a:avLst/>
              <a:gdLst>
                <a:gd name="T0" fmla="*/ 0 w 126"/>
                <a:gd name="T1" fmla="*/ 41 h 452"/>
                <a:gd name="T2" fmla="*/ 0 w 126"/>
                <a:gd name="T3" fmla="*/ 417 h 452"/>
                <a:gd name="T4" fmla="*/ 33 w 126"/>
                <a:gd name="T5" fmla="*/ 451 h 452"/>
                <a:gd name="T6" fmla="*/ 92 w 126"/>
                <a:gd name="T7" fmla="*/ 451 h 452"/>
                <a:gd name="T8" fmla="*/ 125 w 126"/>
                <a:gd name="T9" fmla="*/ 417 h 452"/>
                <a:gd name="T10" fmla="*/ 125 w 126"/>
                <a:gd name="T11" fmla="*/ 66 h 452"/>
                <a:gd name="T12" fmla="*/ 50 w 126"/>
                <a:gd name="T13" fmla="*/ 0 h 452"/>
                <a:gd name="T14" fmla="*/ 0 w 126"/>
                <a:gd name="T15" fmla="*/ 41 h 452"/>
                <a:gd name="T16" fmla="*/ 0 w 126"/>
                <a:gd name="T17" fmla="*/ 41 h 452"/>
                <a:gd name="T18" fmla="*/ 0 w 126"/>
                <a:gd name="T19" fmla="*/ 4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452">
                  <a:moveTo>
                    <a:pt x="0" y="41"/>
                  </a:moveTo>
                  <a:cubicBezTo>
                    <a:pt x="0" y="417"/>
                    <a:pt x="0" y="417"/>
                    <a:pt x="0" y="417"/>
                  </a:cubicBezTo>
                  <a:cubicBezTo>
                    <a:pt x="0" y="434"/>
                    <a:pt x="17" y="451"/>
                    <a:pt x="33" y="451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109" y="451"/>
                    <a:pt x="125" y="434"/>
                    <a:pt x="125" y="417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0" y="41"/>
                  </a:lnTo>
                  <a:close/>
                  <a:moveTo>
                    <a:pt x="0" y="41"/>
                  </a:move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defRPr/>
              </a:pPr>
              <a:endParaRPr 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5"/>
            <p:cNvSpPr>
              <a:spLocks noChangeArrowheads="1"/>
            </p:cNvSpPr>
            <p:nvPr/>
          </p:nvSpPr>
          <p:spPr bwMode="auto">
            <a:xfrm>
              <a:off x="1576388" y="744537"/>
              <a:ext cx="261937" cy="163512"/>
            </a:xfrm>
            <a:custGeom>
              <a:avLst/>
              <a:gdLst>
                <a:gd name="T0" fmla="*/ 234 w 728"/>
                <a:gd name="T1" fmla="*/ 284 h 452"/>
                <a:gd name="T2" fmla="*/ 292 w 728"/>
                <a:gd name="T3" fmla="*/ 284 h 452"/>
                <a:gd name="T4" fmla="*/ 359 w 728"/>
                <a:gd name="T5" fmla="*/ 351 h 452"/>
                <a:gd name="T6" fmla="*/ 401 w 728"/>
                <a:gd name="T7" fmla="*/ 368 h 452"/>
                <a:gd name="T8" fmla="*/ 434 w 728"/>
                <a:gd name="T9" fmla="*/ 351 h 452"/>
                <a:gd name="T10" fmla="*/ 660 w 728"/>
                <a:gd name="T11" fmla="*/ 134 h 452"/>
                <a:gd name="T12" fmla="*/ 694 w 728"/>
                <a:gd name="T13" fmla="*/ 167 h 452"/>
                <a:gd name="T14" fmla="*/ 710 w 728"/>
                <a:gd name="T15" fmla="*/ 175 h 452"/>
                <a:gd name="T16" fmla="*/ 727 w 728"/>
                <a:gd name="T17" fmla="*/ 159 h 452"/>
                <a:gd name="T18" fmla="*/ 727 w 728"/>
                <a:gd name="T19" fmla="*/ 33 h 452"/>
                <a:gd name="T20" fmla="*/ 719 w 728"/>
                <a:gd name="T21" fmla="*/ 8 h 452"/>
                <a:gd name="T22" fmla="*/ 694 w 728"/>
                <a:gd name="T23" fmla="*/ 0 h 452"/>
                <a:gd name="T24" fmla="*/ 568 w 728"/>
                <a:gd name="T25" fmla="*/ 0 h 452"/>
                <a:gd name="T26" fmla="*/ 551 w 728"/>
                <a:gd name="T27" fmla="*/ 8 h 452"/>
                <a:gd name="T28" fmla="*/ 551 w 728"/>
                <a:gd name="T29" fmla="*/ 33 h 452"/>
                <a:gd name="T30" fmla="*/ 585 w 728"/>
                <a:gd name="T31" fmla="*/ 58 h 452"/>
                <a:gd name="T32" fmla="*/ 426 w 728"/>
                <a:gd name="T33" fmla="*/ 217 h 452"/>
                <a:gd name="T34" fmla="*/ 401 w 728"/>
                <a:gd name="T35" fmla="*/ 225 h 452"/>
                <a:gd name="T36" fmla="*/ 368 w 728"/>
                <a:gd name="T37" fmla="*/ 217 h 452"/>
                <a:gd name="T38" fmla="*/ 292 w 728"/>
                <a:gd name="T39" fmla="*/ 142 h 452"/>
                <a:gd name="T40" fmla="*/ 234 w 728"/>
                <a:gd name="T41" fmla="*/ 142 h 452"/>
                <a:gd name="T42" fmla="*/ 8 w 728"/>
                <a:gd name="T43" fmla="*/ 359 h 452"/>
                <a:gd name="T44" fmla="*/ 0 w 728"/>
                <a:gd name="T45" fmla="*/ 393 h 452"/>
                <a:gd name="T46" fmla="*/ 8 w 728"/>
                <a:gd name="T47" fmla="*/ 426 h 452"/>
                <a:gd name="T48" fmla="*/ 25 w 728"/>
                <a:gd name="T49" fmla="*/ 435 h 452"/>
                <a:gd name="T50" fmla="*/ 83 w 728"/>
                <a:gd name="T51" fmla="*/ 435 h 452"/>
                <a:gd name="T52" fmla="*/ 234 w 728"/>
                <a:gd name="T53" fmla="*/ 284 h 452"/>
                <a:gd name="T54" fmla="*/ 234 w 728"/>
                <a:gd name="T55" fmla="*/ 284 h 452"/>
                <a:gd name="T56" fmla="*/ 234 w 728"/>
                <a:gd name="T57" fmla="*/ 284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8" h="452">
                  <a:moveTo>
                    <a:pt x="234" y="284"/>
                  </a:moveTo>
                  <a:cubicBezTo>
                    <a:pt x="250" y="267"/>
                    <a:pt x="276" y="267"/>
                    <a:pt x="292" y="284"/>
                  </a:cubicBezTo>
                  <a:cubicBezTo>
                    <a:pt x="359" y="351"/>
                    <a:pt x="359" y="351"/>
                    <a:pt x="359" y="351"/>
                  </a:cubicBezTo>
                  <a:cubicBezTo>
                    <a:pt x="376" y="368"/>
                    <a:pt x="384" y="368"/>
                    <a:pt x="401" y="368"/>
                  </a:cubicBezTo>
                  <a:cubicBezTo>
                    <a:pt x="418" y="368"/>
                    <a:pt x="426" y="368"/>
                    <a:pt x="434" y="351"/>
                  </a:cubicBezTo>
                  <a:cubicBezTo>
                    <a:pt x="660" y="134"/>
                    <a:pt x="660" y="134"/>
                    <a:pt x="660" y="134"/>
                  </a:cubicBezTo>
                  <a:cubicBezTo>
                    <a:pt x="694" y="167"/>
                    <a:pt x="694" y="167"/>
                    <a:pt x="694" y="167"/>
                  </a:cubicBezTo>
                  <a:cubicBezTo>
                    <a:pt x="702" y="175"/>
                    <a:pt x="710" y="175"/>
                    <a:pt x="710" y="175"/>
                  </a:cubicBezTo>
                  <a:cubicBezTo>
                    <a:pt x="719" y="175"/>
                    <a:pt x="727" y="167"/>
                    <a:pt x="727" y="159"/>
                  </a:cubicBezTo>
                  <a:cubicBezTo>
                    <a:pt x="727" y="33"/>
                    <a:pt x="727" y="33"/>
                    <a:pt x="727" y="33"/>
                  </a:cubicBezTo>
                  <a:cubicBezTo>
                    <a:pt x="727" y="25"/>
                    <a:pt x="727" y="16"/>
                    <a:pt x="719" y="8"/>
                  </a:cubicBezTo>
                  <a:cubicBezTo>
                    <a:pt x="710" y="0"/>
                    <a:pt x="702" y="0"/>
                    <a:pt x="694" y="0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51" y="0"/>
                    <a:pt x="551" y="8"/>
                  </a:cubicBezTo>
                  <a:cubicBezTo>
                    <a:pt x="543" y="16"/>
                    <a:pt x="551" y="25"/>
                    <a:pt x="551" y="33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426" y="217"/>
                    <a:pt x="426" y="217"/>
                    <a:pt x="426" y="217"/>
                  </a:cubicBezTo>
                  <a:cubicBezTo>
                    <a:pt x="426" y="225"/>
                    <a:pt x="409" y="225"/>
                    <a:pt x="401" y="225"/>
                  </a:cubicBezTo>
                  <a:cubicBezTo>
                    <a:pt x="393" y="225"/>
                    <a:pt x="376" y="225"/>
                    <a:pt x="368" y="217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76" y="125"/>
                    <a:pt x="250" y="125"/>
                    <a:pt x="234" y="142"/>
                  </a:cubicBezTo>
                  <a:cubicBezTo>
                    <a:pt x="8" y="359"/>
                    <a:pt x="8" y="359"/>
                    <a:pt x="8" y="359"/>
                  </a:cubicBezTo>
                  <a:cubicBezTo>
                    <a:pt x="0" y="368"/>
                    <a:pt x="0" y="384"/>
                    <a:pt x="0" y="393"/>
                  </a:cubicBezTo>
                  <a:cubicBezTo>
                    <a:pt x="0" y="410"/>
                    <a:pt x="0" y="418"/>
                    <a:pt x="8" y="426"/>
                  </a:cubicBezTo>
                  <a:cubicBezTo>
                    <a:pt x="25" y="435"/>
                    <a:pt x="25" y="435"/>
                    <a:pt x="25" y="435"/>
                  </a:cubicBezTo>
                  <a:cubicBezTo>
                    <a:pt x="41" y="451"/>
                    <a:pt x="67" y="451"/>
                    <a:pt x="83" y="435"/>
                  </a:cubicBezTo>
                  <a:lnTo>
                    <a:pt x="234" y="284"/>
                  </a:lnTo>
                  <a:close/>
                  <a:moveTo>
                    <a:pt x="234" y="284"/>
                  </a:moveTo>
                  <a:lnTo>
                    <a:pt x="234" y="28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defRPr/>
              </a:pPr>
              <a:endParaRPr 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6"/>
            <p:cNvSpPr>
              <a:spLocks noChangeArrowheads="1"/>
            </p:cNvSpPr>
            <p:nvPr/>
          </p:nvSpPr>
          <p:spPr bwMode="auto">
            <a:xfrm>
              <a:off x="1569458" y="688424"/>
              <a:ext cx="334962" cy="331788"/>
            </a:xfrm>
            <a:custGeom>
              <a:avLst/>
              <a:gdLst>
                <a:gd name="T0" fmla="*/ 887 w 929"/>
                <a:gd name="T1" fmla="*/ 0 h 921"/>
                <a:gd name="T2" fmla="*/ 836 w 929"/>
                <a:gd name="T3" fmla="*/ 50 h 921"/>
                <a:gd name="T4" fmla="*/ 836 w 929"/>
                <a:gd name="T5" fmla="*/ 837 h 921"/>
                <a:gd name="T6" fmla="*/ 51 w 929"/>
                <a:gd name="T7" fmla="*/ 837 h 921"/>
                <a:gd name="T8" fmla="*/ 0 w 929"/>
                <a:gd name="T9" fmla="*/ 878 h 921"/>
                <a:gd name="T10" fmla="*/ 51 w 929"/>
                <a:gd name="T11" fmla="*/ 920 h 921"/>
                <a:gd name="T12" fmla="*/ 887 w 929"/>
                <a:gd name="T13" fmla="*/ 920 h 921"/>
                <a:gd name="T14" fmla="*/ 928 w 929"/>
                <a:gd name="T15" fmla="*/ 878 h 921"/>
                <a:gd name="T16" fmla="*/ 928 w 929"/>
                <a:gd name="T17" fmla="*/ 50 h 921"/>
                <a:gd name="T18" fmla="*/ 887 w 929"/>
                <a:gd name="T19" fmla="*/ 0 h 921"/>
                <a:gd name="T20" fmla="*/ 887 w 929"/>
                <a:gd name="T21" fmla="*/ 0 h 921"/>
                <a:gd name="T22" fmla="*/ 887 w 929"/>
                <a:gd name="T23" fmla="*/ 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9" h="921">
                  <a:moveTo>
                    <a:pt x="887" y="0"/>
                  </a:moveTo>
                  <a:cubicBezTo>
                    <a:pt x="862" y="0"/>
                    <a:pt x="836" y="26"/>
                    <a:pt x="836" y="50"/>
                  </a:cubicBezTo>
                  <a:cubicBezTo>
                    <a:pt x="836" y="837"/>
                    <a:pt x="836" y="837"/>
                    <a:pt x="836" y="837"/>
                  </a:cubicBezTo>
                  <a:cubicBezTo>
                    <a:pt x="51" y="837"/>
                    <a:pt x="51" y="837"/>
                    <a:pt x="51" y="837"/>
                  </a:cubicBezTo>
                  <a:cubicBezTo>
                    <a:pt x="26" y="837"/>
                    <a:pt x="0" y="853"/>
                    <a:pt x="0" y="878"/>
                  </a:cubicBezTo>
                  <a:cubicBezTo>
                    <a:pt x="0" y="903"/>
                    <a:pt x="26" y="920"/>
                    <a:pt x="51" y="920"/>
                  </a:cubicBezTo>
                  <a:cubicBezTo>
                    <a:pt x="887" y="920"/>
                    <a:pt x="887" y="920"/>
                    <a:pt x="887" y="920"/>
                  </a:cubicBezTo>
                  <a:cubicBezTo>
                    <a:pt x="912" y="920"/>
                    <a:pt x="928" y="903"/>
                    <a:pt x="928" y="878"/>
                  </a:cubicBezTo>
                  <a:cubicBezTo>
                    <a:pt x="928" y="50"/>
                    <a:pt x="928" y="50"/>
                    <a:pt x="928" y="50"/>
                  </a:cubicBezTo>
                  <a:cubicBezTo>
                    <a:pt x="928" y="26"/>
                    <a:pt x="903" y="0"/>
                    <a:pt x="887" y="0"/>
                  </a:cubicBezTo>
                  <a:close/>
                  <a:moveTo>
                    <a:pt x="887" y="0"/>
                  </a:move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defRPr/>
              </a:pPr>
              <a:endParaRPr 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893060" y="17272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引言</a:t>
            </a:r>
            <a:endParaRPr lang="zh-CN" altLang="en-US" sz="20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022985" y="1953260"/>
            <a:ext cx="56337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识别容易出错并需要优化的像素区域（黄色标识</a:t>
            </a:r>
            <a:r>
              <a:rPr lang="zh-CN" altLang="en-US" sz="14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4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4065" y="1094740"/>
            <a:ext cx="82086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基于Transformer的高质量实例分割算法Mask Transfiner</a:t>
            </a:r>
            <a:endParaRPr lang="zh-CN" altLang="en-US" sz="20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824865" y="2588260"/>
            <a:ext cx="5536565" cy="684530"/>
            <a:chOff x="821087" y="2215386"/>
            <a:chExt cx="4390105" cy="15988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3"/>
            <p:cNvSpPr/>
            <p:nvPr>
              <p:custDataLst>
                <p:tags r:id="rId6"/>
              </p:custDataLst>
            </p:nvPr>
          </p:nvSpPr>
          <p:spPr>
            <a:xfrm>
              <a:off x="978405" y="2215386"/>
              <a:ext cx="4232787" cy="159881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288000" rIns="91440" bIns="45720" numCol="1" rtlCol="0" anchor="t" anchorCtr="0" compatLnSpc="1"/>
            <a:p>
              <a:pPr marL="0" marR="0" lvl="0" indent="0" algn="l" defTabSz="1219200" rtl="0" eaLnBrk="1" fontAlgn="base" latinLnBrk="0" hangingPunct="1">
                <a:lnSpc>
                  <a:spcPct val="13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7"/>
              </p:custDataLst>
            </p:nvPr>
          </p:nvSpPr>
          <p:spPr>
            <a:xfrm>
              <a:off x="821087" y="2215387"/>
              <a:ext cx="157318" cy="1598812"/>
            </a:xfrm>
            <a:prstGeom prst="rect">
              <a:avLst/>
            </a:prstGeom>
            <a:gradFill flip="none" rotWithShape="1">
              <a:gsLst>
                <a:gs pos="0">
                  <a:srgbClr val="004C87"/>
                </a:gs>
                <a:gs pos="38000">
                  <a:srgbClr val="005D9D"/>
                </a:gs>
                <a:gs pos="71000">
                  <a:srgbClr val="009FFF"/>
                </a:gs>
                <a:gs pos="100000">
                  <a:srgbClr val="00CEDD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8"/>
            </p:custDataLst>
          </p:nvPr>
        </p:nvGrpSpPr>
        <p:grpSpPr>
          <a:xfrm>
            <a:off x="824865" y="3272155"/>
            <a:ext cx="5535930" cy="684530"/>
            <a:chOff x="821087" y="2215386"/>
            <a:chExt cx="4390105" cy="15988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Rectangle 3"/>
            <p:cNvSpPr/>
            <p:nvPr>
              <p:custDataLst>
                <p:tags r:id="rId9"/>
              </p:custDataLst>
            </p:nvPr>
          </p:nvSpPr>
          <p:spPr>
            <a:xfrm>
              <a:off x="978405" y="2215386"/>
              <a:ext cx="4232787" cy="159881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288000" rIns="91440" bIns="45720" numCol="1" rtlCol="0" anchor="t" anchorCtr="0" compatLnSpc="1"/>
            <a:p>
              <a:pPr marL="0" marR="0" lvl="0" indent="0" algn="l" defTabSz="1219200" rtl="0" eaLnBrk="1" fontAlgn="base" latinLnBrk="0" hangingPunct="1">
                <a:lnSpc>
                  <a:spcPct val="13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10"/>
              </p:custDataLst>
            </p:nvPr>
          </p:nvSpPr>
          <p:spPr>
            <a:xfrm>
              <a:off x="821087" y="2215387"/>
              <a:ext cx="157318" cy="1598812"/>
            </a:xfrm>
            <a:prstGeom prst="rect">
              <a:avLst/>
            </a:prstGeom>
            <a:gradFill flip="none" rotWithShape="1">
              <a:gsLst>
                <a:gs pos="0">
                  <a:srgbClr val="004C87"/>
                </a:gs>
                <a:gs pos="38000">
                  <a:srgbClr val="005D9D"/>
                </a:gs>
                <a:gs pos="71000">
                  <a:srgbClr val="009FFF"/>
                </a:gs>
                <a:gs pos="100000">
                  <a:srgbClr val="00CEDD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45" name="矩形 44"/>
          <p:cNvSpPr/>
          <p:nvPr>
            <p:custDataLst>
              <p:tags r:id="rId11"/>
            </p:custDataLst>
          </p:nvPr>
        </p:nvSpPr>
        <p:spPr>
          <a:xfrm>
            <a:off x="1022985" y="2700020"/>
            <a:ext cx="5049520" cy="46037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defRPr/>
            </a:pPr>
            <a:r>
              <a:rPr lang="zh-CN" altLang="en-US" sz="1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2.把</a:t>
            </a:r>
            <a:r>
              <a:rPr lang="zh-CN" altLang="en-US" sz="1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这些像素点按四叉树结构表示</a:t>
            </a:r>
            <a:endParaRPr lang="zh-CN" altLang="en-US" sz="1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12"/>
            </p:custDataLst>
          </p:nvPr>
        </p:nvSpPr>
        <p:spPr>
          <a:xfrm>
            <a:off x="1022985" y="338391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>
              <a:lnSpc>
                <a:spcPct val="150000"/>
              </a:lnSpc>
              <a:defRPr/>
            </a:pPr>
            <a:r>
              <a:rPr lang="zh-CN" altLang="en-US" sz="1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3.将这些离散的节点转为无序的像素序列</a:t>
            </a:r>
            <a:endParaRPr lang="zh-CN" altLang="en-US" sz="1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7" name="组合 46"/>
          <p:cNvGrpSpPr/>
          <p:nvPr>
            <p:custDataLst>
              <p:tags r:id="rId13"/>
            </p:custDataLst>
          </p:nvPr>
        </p:nvGrpSpPr>
        <p:grpSpPr>
          <a:xfrm>
            <a:off x="824865" y="3955415"/>
            <a:ext cx="5535930" cy="949325"/>
            <a:chOff x="821087" y="2215386"/>
            <a:chExt cx="4390105" cy="15988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Rectangle 3"/>
            <p:cNvSpPr/>
            <p:nvPr>
              <p:custDataLst>
                <p:tags r:id="rId14"/>
              </p:custDataLst>
            </p:nvPr>
          </p:nvSpPr>
          <p:spPr>
            <a:xfrm>
              <a:off x="978405" y="2215386"/>
              <a:ext cx="4232787" cy="159881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288000" rIns="91440" bIns="45720" numCol="1" rtlCol="0" anchor="t" anchorCtr="0" compatLnSpc="1"/>
            <a:p>
              <a:pPr marL="0" marR="0" lvl="0" indent="0" algn="l" defTabSz="1219200" rtl="0" eaLnBrk="1" fontAlgn="base" latinLnBrk="0" hangingPunct="1">
                <a:lnSpc>
                  <a:spcPct val="13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15"/>
              </p:custDataLst>
            </p:nvPr>
          </p:nvSpPr>
          <p:spPr>
            <a:xfrm>
              <a:off x="821087" y="2215387"/>
              <a:ext cx="157318" cy="1598812"/>
            </a:xfrm>
            <a:prstGeom prst="rect">
              <a:avLst/>
            </a:prstGeom>
            <a:gradFill flip="none" rotWithShape="1">
              <a:gsLst>
                <a:gs pos="0">
                  <a:srgbClr val="004C87"/>
                </a:gs>
                <a:gs pos="38000">
                  <a:srgbClr val="005D9D"/>
                </a:gs>
                <a:gs pos="71000">
                  <a:srgbClr val="009FFF"/>
                </a:gs>
                <a:gs pos="100000">
                  <a:srgbClr val="00CEDD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50" name="文本框 49"/>
          <p:cNvSpPr txBox="1"/>
          <p:nvPr>
            <p:custDataLst>
              <p:tags r:id="rId16"/>
            </p:custDataLst>
          </p:nvPr>
        </p:nvSpPr>
        <p:spPr>
          <a:xfrm>
            <a:off x="1035050" y="3955415"/>
            <a:ext cx="50374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>
              <a:lnSpc>
                <a:spcPct val="150000"/>
              </a:lnSpc>
              <a:defRPr/>
            </a:pPr>
            <a:r>
              <a:rPr lang="en-US" altLang="zh-CN" sz="1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.将节点序列作为Query输入基于Transformer的序列编码器中</a:t>
            </a:r>
            <a:endParaRPr lang="zh-CN" altLang="en-US" sz="1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" name="组合 60"/>
          <p:cNvGrpSpPr/>
          <p:nvPr>
            <p:custDataLst>
              <p:tags r:id="rId17"/>
            </p:custDataLst>
          </p:nvPr>
        </p:nvGrpSpPr>
        <p:grpSpPr>
          <a:xfrm>
            <a:off x="843280" y="4896485"/>
            <a:ext cx="5518785" cy="534670"/>
            <a:chOff x="821087" y="2215386"/>
            <a:chExt cx="4524953" cy="15988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2" name="Rectangle 3"/>
            <p:cNvSpPr/>
            <p:nvPr>
              <p:custDataLst>
                <p:tags r:id="rId18"/>
              </p:custDataLst>
            </p:nvPr>
          </p:nvSpPr>
          <p:spPr>
            <a:xfrm>
              <a:off x="978323" y="2215386"/>
              <a:ext cx="4367717" cy="159881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288000" rIns="91440" bIns="45720" numCol="1" rtlCol="0" anchor="t" anchorCtr="0" compatLnSpc="1"/>
            <a:p>
              <a:pPr marL="0" marR="0" lvl="0" indent="0" algn="l" defTabSz="1219200" rtl="0" eaLnBrk="1" fontAlgn="base" latinLnBrk="0" hangingPunct="1">
                <a:lnSpc>
                  <a:spcPct val="13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19"/>
              </p:custDataLst>
            </p:nvPr>
          </p:nvSpPr>
          <p:spPr>
            <a:xfrm>
              <a:off x="821087" y="2215387"/>
              <a:ext cx="157318" cy="1598812"/>
            </a:xfrm>
            <a:prstGeom prst="rect">
              <a:avLst/>
            </a:prstGeom>
            <a:gradFill flip="none" rotWithShape="1">
              <a:gsLst>
                <a:gs pos="0">
                  <a:srgbClr val="004C87"/>
                </a:gs>
                <a:gs pos="38000">
                  <a:srgbClr val="005D9D"/>
                </a:gs>
                <a:gs pos="71000">
                  <a:srgbClr val="009FFF"/>
                </a:gs>
                <a:gs pos="100000">
                  <a:srgbClr val="00CEDD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64" name="文本框 63"/>
          <p:cNvSpPr txBox="1"/>
          <p:nvPr>
            <p:custDataLst>
              <p:tags r:id="rId20"/>
            </p:custDataLst>
          </p:nvPr>
        </p:nvSpPr>
        <p:spPr>
          <a:xfrm>
            <a:off x="1016635" y="4896485"/>
            <a:ext cx="5037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>
              <a:lnSpc>
                <a:spcPct val="150000"/>
              </a:lnSpc>
              <a:defRPr/>
            </a:pPr>
            <a:r>
              <a:rPr lang="en-US" altLang="zh-CN" sz="1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.像素解码器预测每个点对应的实例标签</a:t>
            </a:r>
            <a:endParaRPr lang="zh-CN" altLang="en-US" sz="1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08750" y="3028315"/>
            <a:ext cx="5697220" cy="3829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/>
          <a:stretch>
            <a:fillRect/>
          </a:stretch>
        </p:blipFill>
        <p:spPr>
          <a:xfrm flipH="1">
            <a:off x="0" y="2529840"/>
            <a:ext cx="5516880" cy="1717040"/>
          </a:xfrm>
          <a:custGeom>
            <a:avLst/>
            <a:gdLst>
              <a:gd name="connsiteX0" fmla="*/ 0 w 10274591"/>
              <a:gd name="connsiteY0" fmla="*/ 0 h 3835400"/>
              <a:gd name="connsiteX1" fmla="*/ 10274591 w 10274591"/>
              <a:gd name="connsiteY1" fmla="*/ 0 h 3835400"/>
              <a:gd name="connsiteX2" fmla="*/ 10274591 w 10274591"/>
              <a:gd name="connsiteY2" fmla="*/ 3835400 h 3835400"/>
              <a:gd name="connsiteX3" fmla="*/ 0 w 10274591"/>
              <a:gd name="connsiteY3" fmla="*/ 3835400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4591" h="3835400">
                <a:moveTo>
                  <a:pt x="0" y="0"/>
                </a:moveTo>
                <a:lnTo>
                  <a:pt x="10274591" y="0"/>
                </a:lnTo>
                <a:lnTo>
                  <a:pt x="10274591" y="3835400"/>
                </a:lnTo>
                <a:lnTo>
                  <a:pt x="0" y="3835400"/>
                </a:lnTo>
                <a:close/>
              </a:path>
            </a:pathLst>
          </a:custGeom>
        </p:spPr>
      </p:pic>
      <p:grpSp>
        <p:nvGrpSpPr>
          <p:cNvPr id="16" name="组合 15"/>
          <p:cNvGrpSpPr/>
          <p:nvPr/>
        </p:nvGrpSpPr>
        <p:grpSpPr>
          <a:xfrm>
            <a:off x="0" y="2529840"/>
            <a:ext cx="12192000" cy="1757680"/>
            <a:chOff x="0" y="2529840"/>
            <a:chExt cx="12192000" cy="1757680"/>
          </a:xfrm>
          <a:blipFill>
            <a:blip r:embed="rId2">
              <a:alphaModFix amt="86000"/>
            </a:blip>
            <a:stretch>
              <a:fillRect r="-33000"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0" y="2529840"/>
              <a:ext cx="5516880" cy="1717040"/>
            </a:xfrm>
            <a:prstGeom prst="rect">
              <a:avLst/>
            </a:prstGeom>
            <a:gradFill>
              <a:gsLst>
                <a:gs pos="0">
                  <a:srgbClr val="0070C0">
                    <a:alpha val="54000"/>
                  </a:srgbClr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348720" y="2529840"/>
              <a:ext cx="843280" cy="175768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630066" y="3046551"/>
            <a:ext cx="381762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zh-CN" altLang="en-US" sz="7200" b="1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56705" y="3046730"/>
            <a:ext cx="3849370" cy="3138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算法框架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337.41,&quot;left&quot;:512.3802362204724,&quot;top&quot;:115.09157480314961,&quot;width&quot;:339.6197637795276}"/>
</p:tagLst>
</file>

<file path=ppt/tags/tag11.xml><?xml version="1.0" encoding="utf-8"?>
<p:tagLst xmlns:p="http://schemas.openxmlformats.org/presentationml/2006/main">
  <p:tag name="KSO_WM_DIAGRAM_VIRTUALLY_FRAME" val="{&quot;height&quot;:337.41,&quot;left&quot;:512.3802362204724,&quot;top&quot;:115.09157480314961,&quot;width&quot;:339.6197637795276}"/>
</p:tagLst>
</file>

<file path=ppt/tags/tag12.xml><?xml version="1.0" encoding="utf-8"?>
<p:tagLst xmlns:p="http://schemas.openxmlformats.org/presentationml/2006/main">
  <p:tag name="KSO_WM_DIAGRAM_VIRTUALLY_FRAME" val="{&quot;height&quot;:337.41,&quot;left&quot;:512.3802362204724,&quot;top&quot;:115.09157480314961,&quot;width&quot;:339.6197637795276}"/>
</p:tagLst>
</file>

<file path=ppt/tags/tag13.xml><?xml version="1.0" encoding="utf-8"?>
<p:tagLst xmlns:p="http://schemas.openxmlformats.org/presentationml/2006/main">
  <p:tag name="KSO_WM_DIAGRAM_VIRTUALLY_FRAME" val="{&quot;height&quot;:337.41,&quot;left&quot;:512.3802362204724,&quot;top&quot;:115.09157480314961,&quot;width&quot;:339.6197637795276}"/>
</p:tagLst>
</file>

<file path=ppt/tags/tag14.xml><?xml version="1.0" encoding="utf-8"?>
<p:tagLst xmlns:p="http://schemas.openxmlformats.org/presentationml/2006/main">
  <p:tag name="KSO_WM_DIAGRAM_VIRTUALLY_FRAME" val="{&quot;height&quot;:337.41,&quot;left&quot;:512.3802362204724,&quot;top&quot;:115.09157480314961,&quot;width&quot;:339.6197637795276}"/>
</p:tagLst>
</file>

<file path=ppt/tags/tag15.xml><?xml version="1.0" encoding="utf-8"?>
<p:tagLst xmlns:p="http://schemas.openxmlformats.org/presentationml/2006/main">
  <p:tag name="KSO_WM_DIAGRAM_VIRTUALLY_FRAME" val="{&quot;height&quot;:337.41,&quot;left&quot;:512.3802362204724,&quot;top&quot;:115.09157480314961,&quot;width&quot;:339.6197637795276}"/>
</p:tagLst>
</file>

<file path=ppt/tags/tag16.xml><?xml version="1.0" encoding="utf-8"?>
<p:tagLst xmlns:p="http://schemas.openxmlformats.org/presentationml/2006/main">
  <p:tag name="KSO_WM_DIAGRAM_VIRTUALLY_FRAME" val="{&quot;height&quot;:337.41,&quot;left&quot;:512.3802362204724,&quot;top&quot;:115.09157480314961,&quot;width&quot;:339.6197637795276}"/>
</p:tagLst>
</file>

<file path=ppt/tags/tag17.xml><?xml version="1.0" encoding="utf-8"?>
<p:tagLst xmlns:p="http://schemas.openxmlformats.org/presentationml/2006/main">
  <p:tag name="KSO_WM_DIAGRAM_VIRTUALLY_FRAME" val="{&quot;height&quot;:337.41,&quot;left&quot;:512.3802362204724,&quot;top&quot;:115.09157480314961,&quot;width&quot;:339.6197637795276}"/>
</p:tagLst>
</file>

<file path=ppt/tags/tag18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19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1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2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3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4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5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6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7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8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29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236.3,&quot;left&quot;:64.95,&quot;top&quot;:149.9,&quot;width&quot;:496.55}"/>
</p:tagLst>
</file>

<file path=ppt/tags/tag31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32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33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34.xml><?xml version="1.0" encoding="utf-8"?>
<p:tagLst xmlns:p="http://schemas.openxmlformats.org/presentationml/2006/main">
  <p:tag name="KSO_WM_DIAGRAM_VIRTUALLY_FRAME" val="{&quot;height&quot;:236.3,&quot;left&quot;:64.95,&quot;top&quot;:149.9,&quot;width&quot;:496.55}"/>
</p:tagLst>
</file>

<file path=ppt/tags/tag35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36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37.xml><?xml version="1.0" encoding="utf-8"?>
<p:tagLst xmlns:p="http://schemas.openxmlformats.org/presentationml/2006/main">
  <p:tag name="KSO_WM_DIAGRAM_VIRTUALLY_FRAME" val="{&quot;height&quot;:311.0999794222339,&quot;left&quot;:64.95,&quot;top&quot;:149.9,&quot;width&quot;:496.55}"/>
</p:tagLst>
</file>

<file path=ppt/tags/tag38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39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1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2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3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4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5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6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7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8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49.xml><?xml version="1.0" encoding="utf-8"?>
<p:tagLst xmlns:p="http://schemas.openxmlformats.org/presentationml/2006/main">
  <p:tag name="KSO_WM_DIAGRAM_VIRTUALLY_FRAME" val="{&quot;height&quot;:230.55000000000004,&quot;left&quot;:57.4390551181102,&quot;top&quot;:253.94173228346457,&quot;width&quot;:817.46094488189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commondata" val="eyJoZGlkIjoiYTAyODdlNzFiZTVjNzIzYWUzMjRhYjVlOTcxNjUxYjQifQ==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2025</Words>
  <Application>WPS 演示</Application>
  <PresentationFormat>宽屏</PresentationFormat>
  <Paragraphs>262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等线</vt:lpstr>
      <vt:lpstr>Times New Roman</vt:lpstr>
      <vt:lpstr>字魂59号-创粗黑</vt:lpstr>
      <vt:lpstr>黑体</vt:lpstr>
      <vt:lpstr>David</vt:lpstr>
      <vt:lpstr>Arial Black</vt:lpstr>
      <vt:lpstr>字魂58号-创中黑</vt:lpstr>
      <vt:lpstr>思源黑体 CN Light</vt:lpstr>
      <vt:lpstr>Arial Unicode MS</vt:lpstr>
      <vt:lpstr>等线 Light</vt:lpstr>
      <vt:lpstr>Calibri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Taniaq;李一鸣;沈智然</dc:creator>
  <cp:lastModifiedBy>Delicate</cp:lastModifiedBy>
  <cp:revision>35</cp:revision>
  <dcterms:created xsi:type="dcterms:W3CDTF">2022-05-23T10:27:00Z</dcterms:created>
  <dcterms:modified xsi:type="dcterms:W3CDTF">2024-05-29T15:56:12Z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44B71FABD38642E8AA3712D3790F1341_12</vt:lpwstr>
  </property>
  <property fmtid="{D5CDD505-2E9C-101B-9397-08002B2CF9AE}" pid="3" name="KSOProductBuildVer">
    <vt:lpwstr>2052-12.1.0.16929</vt:lpwstr>
  </property>
</Properties>
</file>